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333" r:id="rId5"/>
    <p:sldId id="336" r:id="rId6"/>
    <p:sldId id="337" r:id="rId7"/>
    <p:sldId id="332" r:id="rId8"/>
    <p:sldId id="335" r:id="rId9"/>
    <p:sldId id="338" r:id="rId10"/>
    <p:sldId id="339" r:id="rId11"/>
    <p:sldId id="334" r:id="rId12"/>
    <p:sldId id="340" r:id="rId13"/>
    <p:sldId id="341" r:id="rId14"/>
    <p:sldId id="342" r:id="rId15"/>
    <p:sldId id="343" r:id="rId16"/>
    <p:sldId id="344" r:id="rId17"/>
    <p:sldId id="345" r:id="rId18"/>
    <p:sldId id="346" r:id="rId19"/>
    <p:sldId id="347" r:id="rId20"/>
    <p:sldId id="348" r:id="rId21"/>
    <p:sldId id="352" r:id="rId22"/>
    <p:sldId id="354" r:id="rId23"/>
    <p:sldId id="355" r:id="rId24"/>
    <p:sldId id="356" r:id="rId25"/>
    <p:sldId id="349" r:id="rId26"/>
    <p:sldId id="350" r:id="rId27"/>
    <p:sldId id="351" r:id="rId28"/>
    <p:sldId id="357" r:id="rId29"/>
    <p:sldId id="358" r:id="rId30"/>
    <p:sldId id="359" r:id="rId31"/>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image" Target="../media/image10.jpg"/></Relationships>
</file>

<file path=ppt/diagrams/_rels/data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s>
</file>

<file path=ppt/diagrams/_rels/data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ata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image" Target="../media/image1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image" Target="../media/image1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g"/></Relationships>
</file>

<file path=ppt/diagrams/_rels/drawing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jpg"/></Relationships>
</file>

<file path=ppt/diagrams/_rels/drawing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CB951-BE4E-42A3-A970-801AEB0B3772}"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s-EC"/>
        </a:p>
      </dgm:t>
    </dgm:pt>
    <dgm:pt modelId="{BF284410-86A5-48D3-BD9B-818132787B1E}">
      <dgm:prSet phldrT="[Texto]"/>
      <dgm:spPr/>
      <dgm:t>
        <a:bodyPr/>
        <a:lstStyle/>
        <a:p>
          <a:r>
            <a:rPr lang="es-ES" dirty="0">
              <a:solidFill>
                <a:schemeClr val="tx1"/>
              </a:solidFill>
            </a:rPr>
            <a:t>Memoria DRAM</a:t>
          </a:r>
          <a:endParaRPr lang="es-EC" dirty="0">
            <a:solidFill>
              <a:schemeClr val="tx1"/>
            </a:solidFill>
          </a:endParaRPr>
        </a:p>
      </dgm:t>
    </dgm:pt>
    <dgm:pt modelId="{3BA9344E-9169-413C-83D8-9006DA65188F}" type="parTrans" cxnId="{5AA4E350-8BC9-4170-9433-F5CA689EF1D7}">
      <dgm:prSet/>
      <dgm:spPr/>
      <dgm:t>
        <a:bodyPr/>
        <a:lstStyle/>
        <a:p>
          <a:endParaRPr lang="es-EC"/>
        </a:p>
      </dgm:t>
    </dgm:pt>
    <dgm:pt modelId="{D4FEC8D4-B125-433F-8136-93CFDFDD3A32}" type="sibTrans" cxnId="{5AA4E350-8BC9-4170-9433-F5CA689EF1D7}">
      <dgm:prSet/>
      <dgm:spPr/>
      <dgm:t>
        <a:bodyPr/>
        <a:lstStyle/>
        <a:p>
          <a:endParaRPr lang="es-EC"/>
        </a:p>
      </dgm:t>
    </dgm:pt>
    <dgm:pt modelId="{374D82AB-1F9D-436C-B984-20D0A3F661A3}">
      <dgm:prSet phldrT="[Texto]"/>
      <dgm:spPr/>
      <dgm:t>
        <a:bodyPr/>
        <a:lstStyle/>
        <a:p>
          <a:r>
            <a:rPr lang="es-ES" dirty="0">
              <a:solidFill>
                <a:schemeClr val="tx1"/>
              </a:solidFill>
            </a:rPr>
            <a:t>FPM DRAM</a:t>
          </a:r>
          <a:endParaRPr lang="es-EC" dirty="0">
            <a:solidFill>
              <a:schemeClr val="tx1"/>
            </a:solidFill>
          </a:endParaRPr>
        </a:p>
      </dgm:t>
    </dgm:pt>
    <dgm:pt modelId="{9548BCBF-03AB-45E0-AA0B-D54E640A3665}" type="parTrans" cxnId="{59F3D0C2-46A9-4E2E-869A-3C79311F27CA}">
      <dgm:prSet/>
      <dgm:spPr/>
      <dgm:t>
        <a:bodyPr/>
        <a:lstStyle/>
        <a:p>
          <a:endParaRPr lang="es-EC"/>
        </a:p>
      </dgm:t>
    </dgm:pt>
    <dgm:pt modelId="{A85F946C-D933-4DE7-AEFC-476979C1204D}" type="sibTrans" cxnId="{59F3D0C2-46A9-4E2E-869A-3C79311F27CA}">
      <dgm:prSet/>
      <dgm:spPr/>
      <dgm:t>
        <a:bodyPr/>
        <a:lstStyle/>
        <a:p>
          <a:endParaRPr lang="es-EC"/>
        </a:p>
      </dgm:t>
    </dgm:pt>
    <dgm:pt modelId="{FF160864-6FE4-4ED3-A317-FE0308F5F2BA}">
      <dgm:prSet phldrT="[Texto]"/>
      <dgm:spPr/>
      <dgm:t>
        <a:bodyPr/>
        <a:lstStyle/>
        <a:p>
          <a:r>
            <a:rPr lang="es-ES" dirty="0">
              <a:solidFill>
                <a:schemeClr val="tx1"/>
              </a:solidFill>
            </a:rPr>
            <a:t>Memoria VRAM</a:t>
          </a:r>
          <a:endParaRPr lang="es-EC" dirty="0">
            <a:solidFill>
              <a:schemeClr val="tx1"/>
            </a:solidFill>
          </a:endParaRPr>
        </a:p>
      </dgm:t>
    </dgm:pt>
    <dgm:pt modelId="{32CFBFDE-5634-49FD-A57C-D51E01F53641}" type="parTrans" cxnId="{64EC8BDD-B042-4094-AD42-C358FCF0CE9A}">
      <dgm:prSet/>
      <dgm:spPr/>
      <dgm:t>
        <a:bodyPr/>
        <a:lstStyle/>
        <a:p>
          <a:endParaRPr lang="es-EC"/>
        </a:p>
      </dgm:t>
    </dgm:pt>
    <dgm:pt modelId="{31648B6D-6856-470B-B50C-5273480505DB}" type="sibTrans" cxnId="{64EC8BDD-B042-4094-AD42-C358FCF0CE9A}">
      <dgm:prSet/>
      <dgm:spPr/>
      <dgm:t>
        <a:bodyPr/>
        <a:lstStyle/>
        <a:p>
          <a:endParaRPr lang="es-EC"/>
        </a:p>
      </dgm:t>
    </dgm:pt>
    <dgm:pt modelId="{58200D7C-E00F-435E-9200-777408238585}" type="pres">
      <dgm:prSet presAssocID="{5D7CB951-BE4E-42A3-A970-801AEB0B3772}" presName="Name0" presStyleCnt="0">
        <dgm:presLayoutVars>
          <dgm:dir/>
          <dgm:resizeHandles val="exact"/>
        </dgm:presLayoutVars>
      </dgm:prSet>
      <dgm:spPr/>
    </dgm:pt>
    <dgm:pt modelId="{35D4A4D3-A256-4991-B96A-45A9D4832B7E}" type="pres">
      <dgm:prSet presAssocID="{BF284410-86A5-48D3-BD9B-818132787B1E}" presName="composite" presStyleCnt="0"/>
      <dgm:spPr/>
    </dgm:pt>
    <dgm:pt modelId="{E1733E55-2EBD-4C9D-ACA8-27A42F3E7953}" type="pres">
      <dgm:prSet presAssocID="{BF284410-86A5-48D3-BD9B-818132787B1E}" presName="rect1" presStyleLbl="bgShp" presStyleIdx="0" presStyleCnt="3" custScaleX="87652" custScaleY="94368" custLinFactNeighborX="-1" custLinFactNeighborY="-28297"/>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D2514AD4-13BF-4323-A973-5A854323A68A}" type="pres">
      <dgm:prSet presAssocID="{BF284410-86A5-48D3-BD9B-818132787B1E}" presName="rect2" presStyleLbl="trBgShp" presStyleIdx="0" presStyleCnt="3">
        <dgm:presLayoutVars>
          <dgm:bulletEnabled val="1"/>
        </dgm:presLayoutVars>
      </dgm:prSet>
      <dgm:spPr/>
    </dgm:pt>
    <dgm:pt modelId="{4878FB49-2B72-4E62-A1D9-65412C3DD0E5}" type="pres">
      <dgm:prSet presAssocID="{D4FEC8D4-B125-433F-8136-93CFDFDD3A32}" presName="sibTrans" presStyleCnt="0"/>
      <dgm:spPr/>
    </dgm:pt>
    <dgm:pt modelId="{CE7AD47B-12C6-4D3D-83B9-FFB461BC985B}" type="pres">
      <dgm:prSet presAssocID="{374D82AB-1F9D-436C-B984-20D0A3F661A3}" presName="composite" presStyleCnt="0"/>
      <dgm:spPr/>
    </dgm:pt>
    <dgm:pt modelId="{7BD478CD-C979-4EC1-9F05-30FF2B3D665E}" type="pres">
      <dgm:prSet presAssocID="{374D82AB-1F9D-436C-B984-20D0A3F661A3}" presName="rect1" presStyleLbl="bgShp" presStyleIdx="1" presStyleCnt="3" custLinFactNeighborY="-23583"/>
      <dgm:spPr>
        <a:blipFill>
          <a:blip xmlns:r="http://schemas.openxmlformats.org/officeDocument/2006/relationships" r:embed="rId2"/>
          <a:srcRect/>
          <a:stretch>
            <a:fillRect t="-8000" b="-8000"/>
          </a:stretch>
        </a:blipFill>
      </dgm:spPr>
    </dgm:pt>
    <dgm:pt modelId="{80160DDA-163F-4DAF-8C11-DBDB58E214E4}" type="pres">
      <dgm:prSet presAssocID="{374D82AB-1F9D-436C-B984-20D0A3F661A3}" presName="rect2" presStyleLbl="trBgShp" presStyleIdx="1" presStyleCnt="3">
        <dgm:presLayoutVars>
          <dgm:bulletEnabled val="1"/>
        </dgm:presLayoutVars>
      </dgm:prSet>
      <dgm:spPr/>
    </dgm:pt>
    <dgm:pt modelId="{0431A9B3-D83A-424C-AE4E-4D82FC17944C}" type="pres">
      <dgm:prSet presAssocID="{A85F946C-D933-4DE7-AEFC-476979C1204D}" presName="sibTrans" presStyleCnt="0"/>
      <dgm:spPr/>
    </dgm:pt>
    <dgm:pt modelId="{46E92030-9925-4AFD-A7ED-69C4D31326C8}" type="pres">
      <dgm:prSet presAssocID="{FF160864-6FE4-4ED3-A317-FE0308F5F2BA}" presName="composite" presStyleCnt="0"/>
      <dgm:spPr/>
    </dgm:pt>
    <dgm:pt modelId="{06A88673-3944-4BDA-997F-B4F1CF39C097}" type="pres">
      <dgm:prSet presAssocID="{FF160864-6FE4-4ED3-A317-FE0308F5F2BA}" presName="rect1" presStyleLbl="bgShp" presStyleIdx="2" presStyleCnt="3" custScaleX="89834" custScaleY="76801" custLinFactNeighborX="-820" custLinFactNeighborY="-19802"/>
      <dgm:spPr>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dgm:spPr>
    </dgm:pt>
    <dgm:pt modelId="{274C9C4B-DDAC-4843-9A9F-94BD8EA731A7}" type="pres">
      <dgm:prSet presAssocID="{FF160864-6FE4-4ED3-A317-FE0308F5F2BA}" presName="rect2" presStyleLbl="trBgShp" presStyleIdx="2" presStyleCnt="3" custLinFactNeighborX="1" custLinFactNeighborY="11951">
        <dgm:presLayoutVars>
          <dgm:bulletEnabled val="1"/>
        </dgm:presLayoutVars>
      </dgm:prSet>
      <dgm:spPr/>
    </dgm:pt>
  </dgm:ptLst>
  <dgm:cxnLst>
    <dgm:cxn modelId="{EA32FF32-E0EA-46CD-BE2E-D65AB8E2C5A1}" type="presOf" srcId="{5D7CB951-BE4E-42A3-A970-801AEB0B3772}" destId="{58200D7C-E00F-435E-9200-777408238585}" srcOrd="0" destOrd="0" presId="urn:microsoft.com/office/officeart/2008/layout/BendingPictureSemiTransparentText"/>
    <dgm:cxn modelId="{5AA4E350-8BC9-4170-9433-F5CA689EF1D7}" srcId="{5D7CB951-BE4E-42A3-A970-801AEB0B3772}" destId="{BF284410-86A5-48D3-BD9B-818132787B1E}" srcOrd="0" destOrd="0" parTransId="{3BA9344E-9169-413C-83D8-9006DA65188F}" sibTransId="{D4FEC8D4-B125-433F-8136-93CFDFDD3A32}"/>
    <dgm:cxn modelId="{C4129D58-4B17-4F5B-B3F0-2FE4C0745406}" type="presOf" srcId="{FF160864-6FE4-4ED3-A317-FE0308F5F2BA}" destId="{274C9C4B-DDAC-4843-9A9F-94BD8EA731A7}" srcOrd="0" destOrd="0" presId="urn:microsoft.com/office/officeart/2008/layout/BendingPictureSemiTransparentText"/>
    <dgm:cxn modelId="{2A605EBD-4998-4FB8-8B6E-83B237338B02}" type="presOf" srcId="{BF284410-86A5-48D3-BD9B-818132787B1E}" destId="{D2514AD4-13BF-4323-A973-5A854323A68A}" srcOrd="0" destOrd="0" presId="urn:microsoft.com/office/officeart/2008/layout/BendingPictureSemiTransparentText"/>
    <dgm:cxn modelId="{59F3D0C2-46A9-4E2E-869A-3C79311F27CA}" srcId="{5D7CB951-BE4E-42A3-A970-801AEB0B3772}" destId="{374D82AB-1F9D-436C-B984-20D0A3F661A3}" srcOrd="1" destOrd="0" parTransId="{9548BCBF-03AB-45E0-AA0B-D54E640A3665}" sibTransId="{A85F946C-D933-4DE7-AEFC-476979C1204D}"/>
    <dgm:cxn modelId="{64EC8BDD-B042-4094-AD42-C358FCF0CE9A}" srcId="{5D7CB951-BE4E-42A3-A970-801AEB0B3772}" destId="{FF160864-6FE4-4ED3-A317-FE0308F5F2BA}" srcOrd="2" destOrd="0" parTransId="{32CFBFDE-5634-49FD-A57C-D51E01F53641}" sibTransId="{31648B6D-6856-470B-B50C-5273480505DB}"/>
    <dgm:cxn modelId="{3ED563FB-C3C2-400B-A280-4233DAFFA9D2}" type="presOf" srcId="{374D82AB-1F9D-436C-B984-20D0A3F661A3}" destId="{80160DDA-163F-4DAF-8C11-DBDB58E214E4}" srcOrd="0" destOrd="0" presId="urn:microsoft.com/office/officeart/2008/layout/BendingPictureSemiTransparentText"/>
    <dgm:cxn modelId="{A499E212-75B4-47C9-A385-5F0349021BD0}" type="presParOf" srcId="{58200D7C-E00F-435E-9200-777408238585}" destId="{35D4A4D3-A256-4991-B96A-45A9D4832B7E}" srcOrd="0" destOrd="0" presId="urn:microsoft.com/office/officeart/2008/layout/BendingPictureSemiTransparentText"/>
    <dgm:cxn modelId="{C8F02A97-E147-40CA-A22E-74F2A06DAB86}" type="presParOf" srcId="{35D4A4D3-A256-4991-B96A-45A9D4832B7E}" destId="{E1733E55-2EBD-4C9D-ACA8-27A42F3E7953}" srcOrd="0" destOrd="0" presId="urn:microsoft.com/office/officeart/2008/layout/BendingPictureSemiTransparentText"/>
    <dgm:cxn modelId="{C55294DF-BF97-4506-98B9-2309DFB047ED}" type="presParOf" srcId="{35D4A4D3-A256-4991-B96A-45A9D4832B7E}" destId="{D2514AD4-13BF-4323-A973-5A854323A68A}" srcOrd="1" destOrd="0" presId="urn:microsoft.com/office/officeart/2008/layout/BendingPictureSemiTransparentText"/>
    <dgm:cxn modelId="{90087289-26D6-4D9D-AFD4-0921C440B2DC}" type="presParOf" srcId="{58200D7C-E00F-435E-9200-777408238585}" destId="{4878FB49-2B72-4E62-A1D9-65412C3DD0E5}" srcOrd="1" destOrd="0" presId="urn:microsoft.com/office/officeart/2008/layout/BendingPictureSemiTransparentText"/>
    <dgm:cxn modelId="{AD5C6550-040A-449D-8C8E-65A4E11262DB}" type="presParOf" srcId="{58200D7C-E00F-435E-9200-777408238585}" destId="{CE7AD47B-12C6-4D3D-83B9-FFB461BC985B}" srcOrd="2" destOrd="0" presId="urn:microsoft.com/office/officeart/2008/layout/BendingPictureSemiTransparentText"/>
    <dgm:cxn modelId="{2F22D1AE-FC37-4110-8130-FDDD28086125}" type="presParOf" srcId="{CE7AD47B-12C6-4D3D-83B9-FFB461BC985B}" destId="{7BD478CD-C979-4EC1-9F05-30FF2B3D665E}" srcOrd="0" destOrd="0" presId="urn:microsoft.com/office/officeart/2008/layout/BendingPictureSemiTransparentText"/>
    <dgm:cxn modelId="{B8F5D293-1F95-44A5-B253-14E04623D404}" type="presParOf" srcId="{CE7AD47B-12C6-4D3D-83B9-FFB461BC985B}" destId="{80160DDA-163F-4DAF-8C11-DBDB58E214E4}" srcOrd="1" destOrd="0" presId="urn:microsoft.com/office/officeart/2008/layout/BendingPictureSemiTransparentText"/>
    <dgm:cxn modelId="{0FBADBD9-F89E-4C17-8BD7-1EEC6B407ED0}" type="presParOf" srcId="{58200D7C-E00F-435E-9200-777408238585}" destId="{0431A9B3-D83A-424C-AE4E-4D82FC17944C}" srcOrd="3" destOrd="0" presId="urn:microsoft.com/office/officeart/2008/layout/BendingPictureSemiTransparentText"/>
    <dgm:cxn modelId="{B70F9D8F-5D91-42E6-80A3-F89347AABCED}" type="presParOf" srcId="{58200D7C-E00F-435E-9200-777408238585}" destId="{46E92030-9925-4AFD-A7ED-69C4D31326C8}" srcOrd="4" destOrd="0" presId="urn:microsoft.com/office/officeart/2008/layout/BendingPictureSemiTransparentText"/>
    <dgm:cxn modelId="{20974A8C-CFC1-4E63-A1D7-D6591B87B65E}" type="presParOf" srcId="{46E92030-9925-4AFD-A7ED-69C4D31326C8}" destId="{06A88673-3944-4BDA-997F-B4F1CF39C097}" srcOrd="0" destOrd="0" presId="urn:microsoft.com/office/officeart/2008/layout/BendingPictureSemiTransparentText"/>
    <dgm:cxn modelId="{E5B20084-1053-4C3F-9E4A-BFF388AA3B85}" type="presParOf" srcId="{46E92030-9925-4AFD-A7ED-69C4D31326C8}" destId="{274C9C4B-DDAC-4843-9A9F-94BD8EA731A7}"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27B80A-4F25-4155-A537-95C20963451F}"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s-EC"/>
        </a:p>
      </dgm:t>
    </dgm:pt>
    <dgm:pt modelId="{9FD8C06E-9C8F-4A58-870E-71810D11D961}">
      <dgm:prSet phldrT="[Texto]"/>
      <dgm:spPr/>
      <dgm:t>
        <a:bodyPr/>
        <a:lstStyle/>
        <a:p>
          <a:r>
            <a:rPr lang="es-ES" dirty="0"/>
            <a:t>Memoria SDRAM</a:t>
          </a:r>
          <a:endParaRPr lang="es-EC" dirty="0"/>
        </a:p>
      </dgm:t>
    </dgm:pt>
    <dgm:pt modelId="{449A0B34-15FE-4BF4-80E8-1C93BD7E056E}" type="parTrans" cxnId="{36D22D30-8B80-4680-8B08-B57EE7AFAFC2}">
      <dgm:prSet/>
      <dgm:spPr/>
      <dgm:t>
        <a:bodyPr/>
        <a:lstStyle/>
        <a:p>
          <a:endParaRPr lang="es-EC"/>
        </a:p>
      </dgm:t>
    </dgm:pt>
    <dgm:pt modelId="{DB7E7D14-989D-413B-9AA5-5A886B4B7D4C}" type="sibTrans" cxnId="{36D22D30-8B80-4680-8B08-B57EE7AFAFC2}">
      <dgm:prSet/>
      <dgm:spPr/>
      <dgm:t>
        <a:bodyPr/>
        <a:lstStyle/>
        <a:p>
          <a:endParaRPr lang="es-EC"/>
        </a:p>
      </dgm:t>
    </dgm:pt>
    <dgm:pt modelId="{E5A6D543-FF6F-4743-9101-3A5C3AEEE2CF}">
      <dgm:prSet phldrT="[Texto]"/>
      <dgm:spPr/>
      <dgm:t>
        <a:bodyPr/>
        <a:lstStyle/>
        <a:p>
          <a:r>
            <a:rPr lang="es-ES" dirty="0"/>
            <a:t>Memoria DRR SDRAM</a:t>
          </a:r>
          <a:endParaRPr lang="es-EC" dirty="0"/>
        </a:p>
      </dgm:t>
    </dgm:pt>
    <dgm:pt modelId="{1C7C24A4-2821-416A-90B9-49746F3B0059}" type="parTrans" cxnId="{7BCAD7DE-CC7F-4E79-8640-B1F05042748B}">
      <dgm:prSet/>
      <dgm:spPr/>
      <dgm:t>
        <a:bodyPr/>
        <a:lstStyle/>
        <a:p>
          <a:endParaRPr lang="es-EC"/>
        </a:p>
      </dgm:t>
    </dgm:pt>
    <dgm:pt modelId="{1D0A15BE-6219-4810-A246-0D6F36429F7A}" type="sibTrans" cxnId="{7BCAD7DE-CC7F-4E79-8640-B1F05042748B}">
      <dgm:prSet/>
      <dgm:spPr/>
      <dgm:t>
        <a:bodyPr/>
        <a:lstStyle/>
        <a:p>
          <a:endParaRPr lang="es-EC"/>
        </a:p>
      </dgm:t>
    </dgm:pt>
    <dgm:pt modelId="{48F97E1A-232A-4D03-89BC-9CBB3153AD8E}">
      <dgm:prSet phldrT="[Texto]"/>
      <dgm:spPr/>
      <dgm:t>
        <a:bodyPr/>
        <a:lstStyle/>
        <a:p>
          <a:r>
            <a:rPr lang="es-ES" dirty="0"/>
            <a:t>DRR SDRAM 2</a:t>
          </a:r>
          <a:endParaRPr lang="es-EC" dirty="0"/>
        </a:p>
      </dgm:t>
    </dgm:pt>
    <dgm:pt modelId="{6DD52E7B-1DCC-4DA3-8199-0B46D7ABE7D0}" type="parTrans" cxnId="{131ADB4E-F301-4EBA-82DA-CADC5D1AD289}">
      <dgm:prSet/>
      <dgm:spPr/>
      <dgm:t>
        <a:bodyPr/>
        <a:lstStyle/>
        <a:p>
          <a:endParaRPr lang="es-EC"/>
        </a:p>
      </dgm:t>
    </dgm:pt>
    <dgm:pt modelId="{77BFD2B8-273C-43C4-81FD-39A4CFF49332}" type="sibTrans" cxnId="{131ADB4E-F301-4EBA-82DA-CADC5D1AD289}">
      <dgm:prSet/>
      <dgm:spPr/>
      <dgm:t>
        <a:bodyPr/>
        <a:lstStyle/>
        <a:p>
          <a:endParaRPr lang="es-EC"/>
        </a:p>
      </dgm:t>
    </dgm:pt>
    <dgm:pt modelId="{A6A34FAB-1D66-4962-BCC7-B144A02FA8C0}" type="pres">
      <dgm:prSet presAssocID="{7D27B80A-4F25-4155-A537-95C20963451F}" presName="Name0" presStyleCnt="0">
        <dgm:presLayoutVars>
          <dgm:dir/>
          <dgm:resizeHandles val="exact"/>
        </dgm:presLayoutVars>
      </dgm:prSet>
      <dgm:spPr/>
    </dgm:pt>
    <dgm:pt modelId="{AD7E2F3D-2CEB-44A9-9537-4E19FCEA350C}" type="pres">
      <dgm:prSet presAssocID="{9FD8C06E-9C8F-4A58-870E-71810D11D961}" presName="composite" presStyleCnt="0"/>
      <dgm:spPr/>
    </dgm:pt>
    <dgm:pt modelId="{2A5BB331-E572-4785-8184-BA459AC3B7DE}" type="pres">
      <dgm:prSet presAssocID="{9FD8C06E-9C8F-4A58-870E-71810D11D961}" presName="rect1"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dgm:spPr>
    </dgm:pt>
    <dgm:pt modelId="{0D05D9D0-4B57-4E4E-BCDD-CBD355395A47}" type="pres">
      <dgm:prSet presAssocID="{9FD8C06E-9C8F-4A58-870E-71810D11D961}" presName="wedgeRectCallout1" presStyleLbl="node1" presStyleIdx="0" presStyleCnt="3">
        <dgm:presLayoutVars>
          <dgm:bulletEnabled val="1"/>
        </dgm:presLayoutVars>
      </dgm:prSet>
      <dgm:spPr/>
    </dgm:pt>
    <dgm:pt modelId="{54C1A92D-6D6F-40BF-8595-28D4D64D5619}" type="pres">
      <dgm:prSet presAssocID="{DB7E7D14-989D-413B-9AA5-5A886B4B7D4C}" presName="sibTrans" presStyleCnt="0"/>
      <dgm:spPr/>
    </dgm:pt>
    <dgm:pt modelId="{B0ADB050-3DC9-4FC5-B513-A81304CD47B0}" type="pres">
      <dgm:prSet presAssocID="{E5A6D543-FF6F-4743-9101-3A5C3AEEE2CF}" presName="composite" presStyleCnt="0"/>
      <dgm:spPr/>
    </dgm:pt>
    <dgm:pt modelId="{F2ACE657-CDA7-4434-9D14-FD80B92F53F4}" type="pres">
      <dgm:prSet presAssocID="{E5A6D543-FF6F-4743-9101-3A5C3AEEE2CF}" presName="rect1" presStyleLbl="bgImgPlace1" presStyleIdx="1" presStyleCnt="3" custLinFactNeighborY="-12958"/>
      <dgm:spPr>
        <a:blipFill>
          <a:blip xmlns:r="http://schemas.openxmlformats.org/officeDocument/2006/relationships" r:embed="rId2">
            <a:extLst>
              <a:ext uri="{28A0092B-C50C-407E-A947-70E740481C1C}">
                <a14:useLocalDpi xmlns:a14="http://schemas.microsoft.com/office/drawing/2010/main" val="0"/>
              </a:ext>
            </a:extLst>
          </a:blip>
          <a:srcRect/>
          <a:stretch>
            <a:fillRect t="-12000" b="-12000"/>
          </a:stretch>
        </a:blipFill>
      </dgm:spPr>
    </dgm:pt>
    <dgm:pt modelId="{8C7B1EE8-DD38-4828-9CA2-02E8F073BB91}" type="pres">
      <dgm:prSet presAssocID="{E5A6D543-FF6F-4743-9101-3A5C3AEEE2CF}" presName="wedgeRectCallout1" presStyleLbl="node1" presStyleIdx="1" presStyleCnt="3">
        <dgm:presLayoutVars>
          <dgm:bulletEnabled val="1"/>
        </dgm:presLayoutVars>
      </dgm:prSet>
      <dgm:spPr/>
    </dgm:pt>
    <dgm:pt modelId="{84E6CDF8-BE7B-42E2-8E91-A689D2F36073}" type="pres">
      <dgm:prSet presAssocID="{1D0A15BE-6219-4810-A246-0D6F36429F7A}" presName="sibTrans" presStyleCnt="0"/>
      <dgm:spPr/>
    </dgm:pt>
    <dgm:pt modelId="{EDF9FDB4-9799-425C-8B33-F09CC136673C}" type="pres">
      <dgm:prSet presAssocID="{48F97E1A-232A-4D03-89BC-9CBB3153AD8E}" presName="composite" presStyleCnt="0"/>
      <dgm:spPr/>
    </dgm:pt>
    <dgm:pt modelId="{54B95A22-E31D-4E1B-9A83-636B2C55CC20}" type="pres">
      <dgm:prSet presAssocID="{48F97E1A-232A-4D03-89BC-9CBB3153AD8E}" presName="rect1" presStyleLbl="bgImgPlace1" presStyleIdx="2" presStyleCnt="3" custLinFactNeighborX="-2455" custLinFactNeighborY="-13361"/>
      <dgm:spPr>
        <a:blipFill>
          <a:blip xmlns:r="http://schemas.openxmlformats.org/officeDocument/2006/relationships" r:embed="rId3">
            <a:extLst>
              <a:ext uri="{28A0092B-C50C-407E-A947-70E740481C1C}">
                <a14:useLocalDpi xmlns:a14="http://schemas.microsoft.com/office/drawing/2010/main" val="0"/>
              </a:ext>
            </a:extLst>
          </a:blip>
          <a:srcRect/>
          <a:stretch>
            <a:fillRect l="-27000" r="-27000"/>
          </a:stretch>
        </a:blipFill>
      </dgm:spPr>
    </dgm:pt>
    <dgm:pt modelId="{46EBFAFF-2AFD-4C7E-B924-43E08AA69A90}" type="pres">
      <dgm:prSet presAssocID="{48F97E1A-232A-4D03-89BC-9CBB3153AD8E}" presName="wedgeRectCallout1" presStyleLbl="node1" presStyleIdx="2" presStyleCnt="3">
        <dgm:presLayoutVars>
          <dgm:bulletEnabled val="1"/>
        </dgm:presLayoutVars>
      </dgm:prSet>
      <dgm:spPr/>
    </dgm:pt>
  </dgm:ptLst>
  <dgm:cxnLst>
    <dgm:cxn modelId="{36D22D30-8B80-4680-8B08-B57EE7AFAFC2}" srcId="{7D27B80A-4F25-4155-A537-95C20963451F}" destId="{9FD8C06E-9C8F-4A58-870E-71810D11D961}" srcOrd="0" destOrd="0" parTransId="{449A0B34-15FE-4BF4-80E8-1C93BD7E056E}" sibTransId="{DB7E7D14-989D-413B-9AA5-5A886B4B7D4C}"/>
    <dgm:cxn modelId="{636D5F61-0D1F-4015-895B-03453BAB6085}" type="presOf" srcId="{E5A6D543-FF6F-4743-9101-3A5C3AEEE2CF}" destId="{8C7B1EE8-DD38-4828-9CA2-02E8F073BB91}" srcOrd="0" destOrd="0" presId="urn:microsoft.com/office/officeart/2008/layout/BendingPictureCaptionList"/>
    <dgm:cxn modelId="{99706569-BDC4-4E2D-8916-6228377AABEA}" type="presOf" srcId="{7D27B80A-4F25-4155-A537-95C20963451F}" destId="{A6A34FAB-1D66-4962-BCC7-B144A02FA8C0}" srcOrd="0" destOrd="0" presId="urn:microsoft.com/office/officeart/2008/layout/BendingPictureCaptionList"/>
    <dgm:cxn modelId="{3D08BF6E-75B4-499F-AD43-13B360B69DE7}" type="presOf" srcId="{48F97E1A-232A-4D03-89BC-9CBB3153AD8E}" destId="{46EBFAFF-2AFD-4C7E-B924-43E08AA69A90}" srcOrd="0" destOrd="0" presId="urn:microsoft.com/office/officeart/2008/layout/BendingPictureCaptionList"/>
    <dgm:cxn modelId="{131ADB4E-F301-4EBA-82DA-CADC5D1AD289}" srcId="{7D27B80A-4F25-4155-A537-95C20963451F}" destId="{48F97E1A-232A-4D03-89BC-9CBB3153AD8E}" srcOrd="2" destOrd="0" parTransId="{6DD52E7B-1DCC-4DA3-8199-0B46D7ABE7D0}" sibTransId="{77BFD2B8-273C-43C4-81FD-39A4CFF49332}"/>
    <dgm:cxn modelId="{7BCAD7DE-CC7F-4E79-8640-B1F05042748B}" srcId="{7D27B80A-4F25-4155-A537-95C20963451F}" destId="{E5A6D543-FF6F-4743-9101-3A5C3AEEE2CF}" srcOrd="1" destOrd="0" parTransId="{1C7C24A4-2821-416A-90B9-49746F3B0059}" sibTransId="{1D0A15BE-6219-4810-A246-0D6F36429F7A}"/>
    <dgm:cxn modelId="{773435E3-B00D-4344-B544-0F25CC8A8C44}" type="presOf" srcId="{9FD8C06E-9C8F-4A58-870E-71810D11D961}" destId="{0D05D9D0-4B57-4E4E-BCDD-CBD355395A47}" srcOrd="0" destOrd="0" presId="urn:microsoft.com/office/officeart/2008/layout/BendingPictureCaptionList"/>
    <dgm:cxn modelId="{D6E12018-B7FA-4726-B2F2-C3F7126AA55D}" type="presParOf" srcId="{A6A34FAB-1D66-4962-BCC7-B144A02FA8C0}" destId="{AD7E2F3D-2CEB-44A9-9537-4E19FCEA350C}" srcOrd="0" destOrd="0" presId="urn:microsoft.com/office/officeart/2008/layout/BendingPictureCaptionList"/>
    <dgm:cxn modelId="{ACA65725-8D8E-4F7F-B5CE-42F6CC099923}" type="presParOf" srcId="{AD7E2F3D-2CEB-44A9-9537-4E19FCEA350C}" destId="{2A5BB331-E572-4785-8184-BA459AC3B7DE}" srcOrd="0" destOrd="0" presId="urn:microsoft.com/office/officeart/2008/layout/BendingPictureCaptionList"/>
    <dgm:cxn modelId="{8BF92863-C39F-4539-A378-9BA619E68400}" type="presParOf" srcId="{AD7E2F3D-2CEB-44A9-9537-4E19FCEA350C}" destId="{0D05D9D0-4B57-4E4E-BCDD-CBD355395A47}" srcOrd="1" destOrd="0" presId="urn:microsoft.com/office/officeart/2008/layout/BendingPictureCaptionList"/>
    <dgm:cxn modelId="{93299FB2-8BAD-4809-A0C9-AFF5ED78A596}" type="presParOf" srcId="{A6A34FAB-1D66-4962-BCC7-B144A02FA8C0}" destId="{54C1A92D-6D6F-40BF-8595-28D4D64D5619}" srcOrd="1" destOrd="0" presId="urn:microsoft.com/office/officeart/2008/layout/BendingPictureCaptionList"/>
    <dgm:cxn modelId="{539E5E30-8A9C-4F1D-B6AB-A05750D8BA2E}" type="presParOf" srcId="{A6A34FAB-1D66-4962-BCC7-B144A02FA8C0}" destId="{B0ADB050-3DC9-4FC5-B513-A81304CD47B0}" srcOrd="2" destOrd="0" presId="urn:microsoft.com/office/officeart/2008/layout/BendingPictureCaptionList"/>
    <dgm:cxn modelId="{11DA0ADF-23CC-435A-B983-A70CB3635082}" type="presParOf" srcId="{B0ADB050-3DC9-4FC5-B513-A81304CD47B0}" destId="{F2ACE657-CDA7-4434-9D14-FD80B92F53F4}" srcOrd="0" destOrd="0" presId="urn:microsoft.com/office/officeart/2008/layout/BendingPictureCaptionList"/>
    <dgm:cxn modelId="{FE72D0D5-8885-48D4-8168-8E31737A2CCC}" type="presParOf" srcId="{B0ADB050-3DC9-4FC5-B513-A81304CD47B0}" destId="{8C7B1EE8-DD38-4828-9CA2-02E8F073BB91}" srcOrd="1" destOrd="0" presId="urn:microsoft.com/office/officeart/2008/layout/BendingPictureCaptionList"/>
    <dgm:cxn modelId="{A6EA6985-DC15-403E-A187-CDCE05FB9ED6}" type="presParOf" srcId="{A6A34FAB-1D66-4962-BCC7-B144A02FA8C0}" destId="{84E6CDF8-BE7B-42E2-8E91-A689D2F36073}" srcOrd="3" destOrd="0" presId="urn:microsoft.com/office/officeart/2008/layout/BendingPictureCaptionList"/>
    <dgm:cxn modelId="{D899467B-10F9-4E2E-8132-D437745BBA70}" type="presParOf" srcId="{A6A34FAB-1D66-4962-BCC7-B144A02FA8C0}" destId="{EDF9FDB4-9799-425C-8B33-F09CC136673C}" srcOrd="4" destOrd="0" presId="urn:microsoft.com/office/officeart/2008/layout/BendingPictureCaptionList"/>
    <dgm:cxn modelId="{42AF4398-BAC5-440B-9AD0-FB1A9A8BF311}" type="presParOf" srcId="{EDF9FDB4-9799-425C-8B33-F09CC136673C}" destId="{54B95A22-E31D-4E1B-9A83-636B2C55CC20}" srcOrd="0" destOrd="0" presId="urn:microsoft.com/office/officeart/2008/layout/BendingPictureCaptionList"/>
    <dgm:cxn modelId="{504882AA-D080-476C-AF5F-009DF388799E}" type="presParOf" srcId="{EDF9FDB4-9799-425C-8B33-F09CC136673C}" destId="{46EBFAFF-2AFD-4C7E-B924-43E08AA69A9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9E4F53-EFB5-4E62-8F3E-9B9D17F74789}"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s-EC"/>
        </a:p>
      </dgm:t>
    </dgm:pt>
    <dgm:pt modelId="{5E7810C5-A655-4446-B4D7-4EA53BC4512D}">
      <dgm:prSet phldrT="[Texto]" custT="1"/>
      <dgm:spPr/>
      <dgm:t>
        <a:bodyPr/>
        <a:lstStyle/>
        <a:p>
          <a:r>
            <a:rPr lang="es-ES" sz="2400" dirty="0"/>
            <a:t>DRR SDRAM 3</a:t>
          </a:r>
          <a:endParaRPr lang="es-EC" sz="2400" dirty="0"/>
        </a:p>
      </dgm:t>
    </dgm:pt>
    <dgm:pt modelId="{13935F8F-F38C-4CAF-9621-80467C17E7D0}" type="parTrans" cxnId="{DF75D95D-028A-4EB4-A89D-BC0F172E7764}">
      <dgm:prSet/>
      <dgm:spPr/>
      <dgm:t>
        <a:bodyPr/>
        <a:lstStyle/>
        <a:p>
          <a:endParaRPr lang="es-EC"/>
        </a:p>
      </dgm:t>
    </dgm:pt>
    <dgm:pt modelId="{4155E9C4-2C64-46F6-8301-AAEFE82F3719}" type="sibTrans" cxnId="{DF75D95D-028A-4EB4-A89D-BC0F172E7764}">
      <dgm:prSet/>
      <dgm:spPr/>
      <dgm:t>
        <a:bodyPr/>
        <a:lstStyle/>
        <a:p>
          <a:endParaRPr lang="es-EC"/>
        </a:p>
      </dgm:t>
    </dgm:pt>
    <dgm:pt modelId="{129E2DC2-859D-489D-8E82-477DDE4F6E52}">
      <dgm:prSet phldrT="[Texto]" custT="1"/>
      <dgm:spPr/>
      <dgm:t>
        <a:bodyPr/>
        <a:lstStyle/>
        <a:p>
          <a:r>
            <a:rPr lang="es-ES" sz="2400" dirty="0"/>
            <a:t>DRR SDRAM 4</a:t>
          </a:r>
          <a:endParaRPr lang="es-EC" sz="2400" dirty="0"/>
        </a:p>
      </dgm:t>
    </dgm:pt>
    <dgm:pt modelId="{F9917846-5B0B-4DB3-B206-D790492967F6}" type="parTrans" cxnId="{6135416D-59CD-4986-9FD2-6D8D45D74FEA}">
      <dgm:prSet/>
      <dgm:spPr/>
      <dgm:t>
        <a:bodyPr/>
        <a:lstStyle/>
        <a:p>
          <a:endParaRPr lang="es-EC"/>
        </a:p>
      </dgm:t>
    </dgm:pt>
    <dgm:pt modelId="{61D88E4E-6BED-4173-AE06-D7CBE23027ED}" type="sibTrans" cxnId="{6135416D-59CD-4986-9FD2-6D8D45D74FEA}">
      <dgm:prSet/>
      <dgm:spPr/>
      <dgm:t>
        <a:bodyPr/>
        <a:lstStyle/>
        <a:p>
          <a:endParaRPr lang="es-EC"/>
        </a:p>
      </dgm:t>
    </dgm:pt>
    <dgm:pt modelId="{DAD617C4-AFB3-4519-9E64-5582BA1EAE94}">
      <dgm:prSet phldrT="[Texto]" custT="1"/>
      <dgm:spPr/>
      <dgm:t>
        <a:bodyPr/>
        <a:lstStyle/>
        <a:p>
          <a:r>
            <a:rPr lang="es-ES" sz="2400" dirty="0"/>
            <a:t>RDRAM</a:t>
          </a:r>
          <a:endParaRPr lang="es-EC" sz="2400" dirty="0"/>
        </a:p>
      </dgm:t>
    </dgm:pt>
    <dgm:pt modelId="{E76CE9C7-44AC-42E1-B556-EF954083493F}" type="parTrans" cxnId="{353E1D94-15D9-48A7-849E-EFEAF15F5C33}">
      <dgm:prSet/>
      <dgm:spPr/>
      <dgm:t>
        <a:bodyPr/>
        <a:lstStyle/>
        <a:p>
          <a:endParaRPr lang="es-EC"/>
        </a:p>
      </dgm:t>
    </dgm:pt>
    <dgm:pt modelId="{B0171336-4405-48C4-8BFE-FBD868D51CC4}" type="sibTrans" cxnId="{353E1D94-15D9-48A7-849E-EFEAF15F5C33}">
      <dgm:prSet/>
      <dgm:spPr/>
      <dgm:t>
        <a:bodyPr/>
        <a:lstStyle/>
        <a:p>
          <a:endParaRPr lang="es-EC"/>
        </a:p>
      </dgm:t>
    </dgm:pt>
    <dgm:pt modelId="{C280A622-6640-48DD-AEEF-B3D977F211A6}" type="pres">
      <dgm:prSet presAssocID="{F29E4F53-EFB5-4E62-8F3E-9B9D17F74789}" presName="Name0" presStyleCnt="0">
        <dgm:presLayoutVars>
          <dgm:chMax/>
          <dgm:chPref/>
          <dgm:dir/>
          <dgm:animLvl val="lvl"/>
          <dgm:resizeHandles val="exact"/>
        </dgm:presLayoutVars>
      </dgm:prSet>
      <dgm:spPr/>
    </dgm:pt>
    <dgm:pt modelId="{259DFAF4-94BE-4D5F-87E9-65A23CF52D90}" type="pres">
      <dgm:prSet presAssocID="{5E7810C5-A655-4446-B4D7-4EA53BC4512D}" presName="composite" presStyleCnt="0"/>
      <dgm:spPr/>
    </dgm:pt>
    <dgm:pt modelId="{4B3B04E2-AC99-4262-AC15-CCD7609CDE87}" type="pres">
      <dgm:prSet presAssocID="{5E7810C5-A655-4446-B4D7-4EA53BC4512D}" presName="Image" presStyleLbl="align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31C43183-7C7A-4AF7-AA3F-C2D7B55BE7EF}" type="pres">
      <dgm:prSet presAssocID="{5E7810C5-A655-4446-B4D7-4EA53BC4512D}" presName="Accent" presStyleLbl="parChTrans1D1" presStyleIdx="0" presStyleCnt="3"/>
      <dgm:spPr/>
    </dgm:pt>
    <dgm:pt modelId="{E755387A-9D07-4AC0-9B05-4B4925656E75}" type="pres">
      <dgm:prSet presAssocID="{5E7810C5-A655-4446-B4D7-4EA53BC4512D}" presName="Parent" presStyleLbl="revTx" presStyleIdx="0" presStyleCnt="3" custScaleY="23357" custLinFactNeighborX="412" custLinFactNeighborY="-37945">
        <dgm:presLayoutVars>
          <dgm:chMax val="0"/>
          <dgm:chPref val="0"/>
          <dgm:bulletEnabled val="1"/>
        </dgm:presLayoutVars>
      </dgm:prSet>
      <dgm:spPr/>
    </dgm:pt>
    <dgm:pt modelId="{EE094871-56DE-4A34-AAA7-5D2B9B3B6719}" type="pres">
      <dgm:prSet presAssocID="{4155E9C4-2C64-46F6-8301-AAEFE82F3719}" presName="sibTrans" presStyleCnt="0"/>
      <dgm:spPr/>
    </dgm:pt>
    <dgm:pt modelId="{0DAE78AE-FF14-4D18-AD3F-B19261A3CFD7}" type="pres">
      <dgm:prSet presAssocID="{129E2DC2-859D-489D-8E82-477DDE4F6E52}" presName="composite" presStyleCnt="0"/>
      <dgm:spPr/>
    </dgm:pt>
    <dgm:pt modelId="{9502EEE5-71C0-42E0-9907-F317A4F3CFD8}" type="pres">
      <dgm:prSet presAssocID="{129E2DC2-859D-489D-8E82-477DDE4F6E52}" presName="Image" presStyleLbl="alignNode1" presStyleIdx="1" presStyleCnt="3">
        <dgm:style>
          <a:lnRef idx="2">
            <a:schemeClr val="dk1"/>
          </a:lnRef>
          <a:fillRef idx="1">
            <a:schemeClr val="lt1"/>
          </a:fillRef>
          <a:effectRef idx="0">
            <a:schemeClr val="dk1"/>
          </a:effectRef>
          <a:fontRef idx="minor">
            <a:schemeClr val="dk1"/>
          </a:fontRef>
        </dgm:style>
      </dgm:prSet>
      <dgm:spPr/>
    </dgm:pt>
    <dgm:pt modelId="{0BDAE884-D9E3-470E-8537-D8952E85D5E6}" type="pres">
      <dgm:prSet presAssocID="{129E2DC2-859D-489D-8E82-477DDE4F6E52}" presName="Accent" presStyleLbl="parChTrans1D1" presStyleIdx="1" presStyleCnt="3"/>
      <dgm:spPr/>
    </dgm:pt>
    <dgm:pt modelId="{7D476F39-95AB-44DA-8018-E68DDF8E5E61}" type="pres">
      <dgm:prSet presAssocID="{129E2DC2-859D-489D-8E82-477DDE4F6E52}" presName="Parent" presStyleLbl="revTx" presStyleIdx="1" presStyleCnt="3" custScaleY="9432" custLinFactNeighborX="0" custLinFactNeighborY="-44957">
        <dgm:presLayoutVars>
          <dgm:chMax val="0"/>
          <dgm:chPref val="0"/>
          <dgm:bulletEnabled val="1"/>
        </dgm:presLayoutVars>
      </dgm:prSet>
      <dgm:spPr/>
    </dgm:pt>
    <dgm:pt modelId="{CB147868-3259-4787-9706-425D22B3D0F5}" type="pres">
      <dgm:prSet presAssocID="{61D88E4E-6BED-4173-AE06-D7CBE23027ED}" presName="sibTrans" presStyleCnt="0"/>
      <dgm:spPr/>
    </dgm:pt>
    <dgm:pt modelId="{12B06F89-56A7-44BC-928D-C9AB110ECEAC}" type="pres">
      <dgm:prSet presAssocID="{DAD617C4-AFB3-4519-9E64-5582BA1EAE94}" presName="composite" presStyleCnt="0"/>
      <dgm:spPr/>
    </dgm:pt>
    <dgm:pt modelId="{79AE61F5-5B5B-4406-B5F0-8C5ACC62BFD4}" type="pres">
      <dgm:prSet presAssocID="{DAD617C4-AFB3-4519-9E64-5582BA1EAE94}" presName="Image" presStyleLbl="alignNode1" presStyleIdx="2"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dgm:spPr>
    </dgm:pt>
    <dgm:pt modelId="{1113933B-3A1F-4B98-AB1B-0375D2CBE46E}" type="pres">
      <dgm:prSet presAssocID="{DAD617C4-AFB3-4519-9E64-5582BA1EAE94}" presName="Accent" presStyleLbl="parChTrans1D1" presStyleIdx="2" presStyleCnt="3"/>
      <dgm:spPr/>
    </dgm:pt>
    <dgm:pt modelId="{97BE5DE6-DB55-4718-9731-BE7374DCC1C0}" type="pres">
      <dgm:prSet presAssocID="{DAD617C4-AFB3-4519-9E64-5582BA1EAE94}" presName="Parent" presStyleLbl="revTx" presStyleIdx="2" presStyleCnt="3">
        <dgm:presLayoutVars>
          <dgm:chMax val="0"/>
          <dgm:chPref val="0"/>
          <dgm:bulletEnabled val="1"/>
        </dgm:presLayoutVars>
      </dgm:prSet>
      <dgm:spPr/>
    </dgm:pt>
  </dgm:ptLst>
  <dgm:cxnLst>
    <dgm:cxn modelId="{9E695D12-2973-4D1D-8AB3-7FA6BB1DF5E6}" type="presOf" srcId="{129E2DC2-859D-489D-8E82-477DDE4F6E52}" destId="{7D476F39-95AB-44DA-8018-E68DDF8E5E61}" srcOrd="0" destOrd="0" presId="urn:microsoft.com/office/officeart/2008/layout/PictureLineup"/>
    <dgm:cxn modelId="{DF75D95D-028A-4EB4-A89D-BC0F172E7764}" srcId="{F29E4F53-EFB5-4E62-8F3E-9B9D17F74789}" destId="{5E7810C5-A655-4446-B4D7-4EA53BC4512D}" srcOrd="0" destOrd="0" parTransId="{13935F8F-F38C-4CAF-9621-80467C17E7D0}" sibTransId="{4155E9C4-2C64-46F6-8301-AAEFE82F3719}"/>
    <dgm:cxn modelId="{A502426C-D50D-47ED-95EF-C60BC0C920FB}" type="presOf" srcId="{5E7810C5-A655-4446-B4D7-4EA53BC4512D}" destId="{E755387A-9D07-4AC0-9B05-4B4925656E75}" srcOrd="0" destOrd="0" presId="urn:microsoft.com/office/officeart/2008/layout/PictureLineup"/>
    <dgm:cxn modelId="{6135416D-59CD-4986-9FD2-6D8D45D74FEA}" srcId="{F29E4F53-EFB5-4E62-8F3E-9B9D17F74789}" destId="{129E2DC2-859D-489D-8E82-477DDE4F6E52}" srcOrd="1" destOrd="0" parTransId="{F9917846-5B0B-4DB3-B206-D790492967F6}" sibTransId="{61D88E4E-6BED-4173-AE06-D7CBE23027ED}"/>
    <dgm:cxn modelId="{590A7891-D9F6-447F-929B-4BFD243BD183}" type="presOf" srcId="{F29E4F53-EFB5-4E62-8F3E-9B9D17F74789}" destId="{C280A622-6640-48DD-AEEF-B3D977F211A6}" srcOrd="0" destOrd="0" presId="urn:microsoft.com/office/officeart/2008/layout/PictureLineup"/>
    <dgm:cxn modelId="{353E1D94-15D9-48A7-849E-EFEAF15F5C33}" srcId="{F29E4F53-EFB5-4E62-8F3E-9B9D17F74789}" destId="{DAD617C4-AFB3-4519-9E64-5582BA1EAE94}" srcOrd="2" destOrd="0" parTransId="{E76CE9C7-44AC-42E1-B556-EF954083493F}" sibTransId="{B0171336-4405-48C4-8BFE-FBD868D51CC4}"/>
    <dgm:cxn modelId="{2EBE08F5-8C24-40E2-B08B-941AB4B1C601}" type="presOf" srcId="{DAD617C4-AFB3-4519-9E64-5582BA1EAE94}" destId="{97BE5DE6-DB55-4718-9731-BE7374DCC1C0}" srcOrd="0" destOrd="0" presId="urn:microsoft.com/office/officeart/2008/layout/PictureLineup"/>
    <dgm:cxn modelId="{A29AC84D-D084-485F-A331-073A42F89D9E}" type="presParOf" srcId="{C280A622-6640-48DD-AEEF-B3D977F211A6}" destId="{259DFAF4-94BE-4D5F-87E9-65A23CF52D90}" srcOrd="0" destOrd="0" presId="urn:microsoft.com/office/officeart/2008/layout/PictureLineup"/>
    <dgm:cxn modelId="{8A985EE4-8F74-477D-A5D1-C202EBE3CB1F}" type="presParOf" srcId="{259DFAF4-94BE-4D5F-87E9-65A23CF52D90}" destId="{4B3B04E2-AC99-4262-AC15-CCD7609CDE87}" srcOrd="0" destOrd="0" presId="urn:microsoft.com/office/officeart/2008/layout/PictureLineup"/>
    <dgm:cxn modelId="{0827C80A-FC25-421E-8F38-B87C54E62F7F}" type="presParOf" srcId="{259DFAF4-94BE-4D5F-87E9-65A23CF52D90}" destId="{31C43183-7C7A-4AF7-AA3F-C2D7B55BE7EF}" srcOrd="1" destOrd="0" presId="urn:microsoft.com/office/officeart/2008/layout/PictureLineup"/>
    <dgm:cxn modelId="{395AB47C-31F5-411D-9C9F-4DD76CDFEDAA}" type="presParOf" srcId="{259DFAF4-94BE-4D5F-87E9-65A23CF52D90}" destId="{E755387A-9D07-4AC0-9B05-4B4925656E75}" srcOrd="2" destOrd="0" presId="urn:microsoft.com/office/officeart/2008/layout/PictureLineup"/>
    <dgm:cxn modelId="{81E2CDE8-C301-4404-A899-5267359140B5}" type="presParOf" srcId="{C280A622-6640-48DD-AEEF-B3D977F211A6}" destId="{EE094871-56DE-4A34-AAA7-5D2B9B3B6719}" srcOrd="1" destOrd="0" presId="urn:microsoft.com/office/officeart/2008/layout/PictureLineup"/>
    <dgm:cxn modelId="{E9EEFDD8-7E9E-4FBC-9CE4-4BFCFFCA416A}" type="presParOf" srcId="{C280A622-6640-48DD-AEEF-B3D977F211A6}" destId="{0DAE78AE-FF14-4D18-AD3F-B19261A3CFD7}" srcOrd="2" destOrd="0" presId="urn:microsoft.com/office/officeart/2008/layout/PictureLineup"/>
    <dgm:cxn modelId="{95E5A148-3213-422E-B8F7-4D7629FB8B72}" type="presParOf" srcId="{0DAE78AE-FF14-4D18-AD3F-B19261A3CFD7}" destId="{9502EEE5-71C0-42E0-9907-F317A4F3CFD8}" srcOrd="0" destOrd="0" presId="urn:microsoft.com/office/officeart/2008/layout/PictureLineup"/>
    <dgm:cxn modelId="{0E889E15-C00C-4ADC-973A-ECC277CC2577}" type="presParOf" srcId="{0DAE78AE-FF14-4D18-AD3F-B19261A3CFD7}" destId="{0BDAE884-D9E3-470E-8537-D8952E85D5E6}" srcOrd="1" destOrd="0" presId="urn:microsoft.com/office/officeart/2008/layout/PictureLineup"/>
    <dgm:cxn modelId="{F2A0EF0C-252C-4F9F-A3BC-F01C38959CA6}" type="presParOf" srcId="{0DAE78AE-FF14-4D18-AD3F-B19261A3CFD7}" destId="{7D476F39-95AB-44DA-8018-E68DDF8E5E61}" srcOrd="2" destOrd="0" presId="urn:microsoft.com/office/officeart/2008/layout/PictureLineup"/>
    <dgm:cxn modelId="{6AE1E269-C3BC-4F90-B9F0-EEB29BA4B49A}" type="presParOf" srcId="{C280A622-6640-48DD-AEEF-B3D977F211A6}" destId="{CB147868-3259-4787-9706-425D22B3D0F5}" srcOrd="3" destOrd="0" presId="urn:microsoft.com/office/officeart/2008/layout/PictureLineup"/>
    <dgm:cxn modelId="{546A1A96-06E3-4984-AA7A-C8FD19A5F203}" type="presParOf" srcId="{C280A622-6640-48DD-AEEF-B3D977F211A6}" destId="{12B06F89-56A7-44BC-928D-C9AB110ECEAC}" srcOrd="4" destOrd="0" presId="urn:microsoft.com/office/officeart/2008/layout/PictureLineup"/>
    <dgm:cxn modelId="{F7418B39-A94F-487B-A33A-88ECC45F2C0A}" type="presParOf" srcId="{12B06F89-56A7-44BC-928D-C9AB110ECEAC}" destId="{79AE61F5-5B5B-4406-B5F0-8C5ACC62BFD4}" srcOrd="0" destOrd="0" presId="urn:microsoft.com/office/officeart/2008/layout/PictureLineup"/>
    <dgm:cxn modelId="{CEC11F99-D0C2-4BB0-A3A4-48D57CF3965D}" type="presParOf" srcId="{12B06F89-56A7-44BC-928D-C9AB110ECEAC}" destId="{1113933B-3A1F-4B98-AB1B-0375D2CBE46E}" srcOrd="1" destOrd="0" presId="urn:microsoft.com/office/officeart/2008/layout/PictureLineup"/>
    <dgm:cxn modelId="{41F14700-3D30-4ED2-81D0-93F86E882A16}" type="presParOf" srcId="{12B06F89-56A7-44BC-928D-C9AB110ECEAC}" destId="{97BE5DE6-DB55-4718-9731-BE7374DCC1C0}"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B2C9AD-38C5-416D-9A56-C5B7BA0C91DB}"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s-EC"/>
        </a:p>
      </dgm:t>
    </dgm:pt>
    <dgm:pt modelId="{C14FA16D-EA85-4F9E-A1F2-261B3C35688F}">
      <dgm:prSet phldrT="[Texto]" custT="1"/>
      <dgm:spPr/>
      <dgm:t>
        <a:bodyPr/>
        <a:lstStyle/>
        <a:p>
          <a:r>
            <a:rPr lang="es-ES" sz="4400" dirty="0"/>
            <a:t>SGRAM</a:t>
          </a:r>
          <a:endParaRPr lang="es-EC" sz="4400" dirty="0"/>
        </a:p>
      </dgm:t>
    </dgm:pt>
    <dgm:pt modelId="{9198F9B0-9A69-475D-84E6-0A4A2169F4B6}" type="parTrans" cxnId="{F334FE9A-CD55-4B9F-852E-8EA4F41C755E}">
      <dgm:prSet/>
      <dgm:spPr/>
      <dgm:t>
        <a:bodyPr/>
        <a:lstStyle/>
        <a:p>
          <a:endParaRPr lang="es-EC"/>
        </a:p>
      </dgm:t>
    </dgm:pt>
    <dgm:pt modelId="{87388D23-5C5E-4A71-AE24-B1BF53706B6D}" type="sibTrans" cxnId="{F334FE9A-CD55-4B9F-852E-8EA4F41C755E}">
      <dgm:prSet/>
      <dgm:spPr/>
      <dgm:t>
        <a:bodyPr/>
        <a:lstStyle/>
        <a:p>
          <a:endParaRPr lang="es-EC"/>
        </a:p>
      </dgm:t>
    </dgm:pt>
    <dgm:pt modelId="{065FC9FF-0323-4A1D-98D9-B1C0C07D6583}">
      <dgm:prSet phldrT="[Texto]" custT="1"/>
      <dgm:spPr/>
      <dgm:t>
        <a:bodyPr/>
        <a:lstStyle/>
        <a:p>
          <a:r>
            <a:rPr lang="es-ES" sz="4400" dirty="0"/>
            <a:t>SRAM</a:t>
          </a:r>
          <a:endParaRPr lang="es-EC" sz="4400" dirty="0"/>
        </a:p>
      </dgm:t>
    </dgm:pt>
    <dgm:pt modelId="{7D5F5807-81E0-4E45-8189-08427FE8F341}" type="parTrans" cxnId="{8454ADE2-741D-4C21-A789-B6B675BC57A7}">
      <dgm:prSet/>
      <dgm:spPr/>
      <dgm:t>
        <a:bodyPr/>
        <a:lstStyle/>
        <a:p>
          <a:endParaRPr lang="es-EC"/>
        </a:p>
      </dgm:t>
    </dgm:pt>
    <dgm:pt modelId="{90A23B64-C217-47F5-A4BC-709B23BA214B}" type="sibTrans" cxnId="{8454ADE2-741D-4C21-A789-B6B675BC57A7}">
      <dgm:prSet/>
      <dgm:spPr/>
      <dgm:t>
        <a:bodyPr/>
        <a:lstStyle/>
        <a:p>
          <a:endParaRPr lang="es-EC"/>
        </a:p>
      </dgm:t>
    </dgm:pt>
    <dgm:pt modelId="{8385642A-3437-45E8-94C1-5117196DA473}" type="pres">
      <dgm:prSet presAssocID="{BDB2C9AD-38C5-416D-9A56-C5B7BA0C91DB}" presName="diagram" presStyleCnt="0">
        <dgm:presLayoutVars>
          <dgm:dir/>
        </dgm:presLayoutVars>
      </dgm:prSet>
      <dgm:spPr/>
    </dgm:pt>
    <dgm:pt modelId="{C0861757-C231-4CF0-A2A7-055969AE4447}" type="pres">
      <dgm:prSet presAssocID="{C14FA16D-EA85-4F9E-A1F2-261B3C35688F}" presName="composite" presStyleCnt="0"/>
      <dgm:spPr/>
    </dgm:pt>
    <dgm:pt modelId="{6BA830A4-75B1-4952-9044-8D46D2D3CFE9}" type="pres">
      <dgm:prSet presAssocID="{C14FA16D-EA85-4F9E-A1F2-261B3C35688F}" presName="Image" presStyleLbl="bgShp" presStyleIdx="0" presStyleCnt="2" custLinFactNeighborX="-101" custLinFactNeighborY="-9123"/>
      <dgm:spPr>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dgm:spPr>
    </dgm:pt>
    <dgm:pt modelId="{D5A35301-1840-4AA7-B225-7AACCFD00CD6}" type="pres">
      <dgm:prSet presAssocID="{C14FA16D-EA85-4F9E-A1F2-261B3C35688F}" presName="Parent" presStyleLbl="node0" presStyleIdx="0" presStyleCnt="2" custScaleX="56502" custScaleY="67232" custLinFactNeighborX="-15655" custLinFactNeighborY="27919">
        <dgm:presLayoutVars>
          <dgm:bulletEnabled val="1"/>
        </dgm:presLayoutVars>
      </dgm:prSet>
      <dgm:spPr/>
    </dgm:pt>
    <dgm:pt modelId="{E3D84F4F-BFE4-42E0-9CAE-F14F5B650AA1}" type="pres">
      <dgm:prSet presAssocID="{87388D23-5C5E-4A71-AE24-B1BF53706B6D}" presName="sibTrans" presStyleCnt="0"/>
      <dgm:spPr/>
    </dgm:pt>
    <dgm:pt modelId="{F3BC3DBA-E027-412C-BDA4-2089A026E63E}" type="pres">
      <dgm:prSet presAssocID="{065FC9FF-0323-4A1D-98D9-B1C0C07D6583}" presName="composite" presStyleCnt="0"/>
      <dgm:spPr/>
    </dgm:pt>
    <dgm:pt modelId="{4EBEC3D7-E165-4676-B11D-1F2EF69F16F6}" type="pres">
      <dgm:prSet presAssocID="{065FC9FF-0323-4A1D-98D9-B1C0C07D6583}" presName="Image" presStyleLbl="bgShp" presStyleIdx="1" presStyleCnt="2" custLinFactNeighborX="-2994" custLinFactNeighborY="-9881"/>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pt>
    <dgm:pt modelId="{2B1AE083-D755-4BB8-90AB-A1F1B68FFBAB}" type="pres">
      <dgm:prSet presAssocID="{065FC9FF-0323-4A1D-98D9-B1C0C07D6583}" presName="Parent" presStyleLbl="node0" presStyleIdx="1" presStyleCnt="2" custScaleX="64772" custScaleY="61994" custLinFactNeighborX="-15879" custLinFactNeighborY="13029">
        <dgm:presLayoutVars>
          <dgm:bulletEnabled val="1"/>
        </dgm:presLayoutVars>
      </dgm:prSet>
      <dgm:spPr/>
    </dgm:pt>
  </dgm:ptLst>
  <dgm:cxnLst>
    <dgm:cxn modelId="{7EF9C935-3917-45F3-BFEF-270922295CE7}" type="presOf" srcId="{C14FA16D-EA85-4F9E-A1F2-261B3C35688F}" destId="{D5A35301-1840-4AA7-B225-7AACCFD00CD6}" srcOrd="0" destOrd="0" presId="urn:microsoft.com/office/officeart/2008/layout/BendingPictureCaption"/>
    <dgm:cxn modelId="{800B804A-2E16-4C5F-851A-DE6BE7E77D42}" type="presOf" srcId="{BDB2C9AD-38C5-416D-9A56-C5B7BA0C91DB}" destId="{8385642A-3437-45E8-94C1-5117196DA473}" srcOrd="0" destOrd="0" presId="urn:microsoft.com/office/officeart/2008/layout/BendingPictureCaption"/>
    <dgm:cxn modelId="{B2F2ED7B-E2BB-4448-A557-AA416008464C}" type="presOf" srcId="{065FC9FF-0323-4A1D-98D9-B1C0C07D6583}" destId="{2B1AE083-D755-4BB8-90AB-A1F1B68FFBAB}" srcOrd="0" destOrd="0" presId="urn:microsoft.com/office/officeart/2008/layout/BendingPictureCaption"/>
    <dgm:cxn modelId="{F334FE9A-CD55-4B9F-852E-8EA4F41C755E}" srcId="{BDB2C9AD-38C5-416D-9A56-C5B7BA0C91DB}" destId="{C14FA16D-EA85-4F9E-A1F2-261B3C35688F}" srcOrd="0" destOrd="0" parTransId="{9198F9B0-9A69-475D-84E6-0A4A2169F4B6}" sibTransId="{87388D23-5C5E-4A71-AE24-B1BF53706B6D}"/>
    <dgm:cxn modelId="{8454ADE2-741D-4C21-A789-B6B675BC57A7}" srcId="{BDB2C9AD-38C5-416D-9A56-C5B7BA0C91DB}" destId="{065FC9FF-0323-4A1D-98D9-B1C0C07D6583}" srcOrd="1" destOrd="0" parTransId="{7D5F5807-81E0-4E45-8189-08427FE8F341}" sibTransId="{90A23B64-C217-47F5-A4BC-709B23BA214B}"/>
    <dgm:cxn modelId="{0A528260-B329-4530-87F4-7FA389411563}" type="presParOf" srcId="{8385642A-3437-45E8-94C1-5117196DA473}" destId="{C0861757-C231-4CF0-A2A7-055969AE4447}" srcOrd="0" destOrd="0" presId="urn:microsoft.com/office/officeart/2008/layout/BendingPictureCaption"/>
    <dgm:cxn modelId="{B696F69D-E5C9-450F-8450-EFF9D89B6407}" type="presParOf" srcId="{C0861757-C231-4CF0-A2A7-055969AE4447}" destId="{6BA830A4-75B1-4952-9044-8D46D2D3CFE9}" srcOrd="0" destOrd="0" presId="urn:microsoft.com/office/officeart/2008/layout/BendingPictureCaption"/>
    <dgm:cxn modelId="{3374AA69-377A-43B9-99EE-7C2E2A86B6A4}" type="presParOf" srcId="{C0861757-C231-4CF0-A2A7-055969AE4447}" destId="{D5A35301-1840-4AA7-B225-7AACCFD00CD6}" srcOrd="1" destOrd="0" presId="urn:microsoft.com/office/officeart/2008/layout/BendingPictureCaption"/>
    <dgm:cxn modelId="{694BD94C-9C52-454E-B155-84CC188122B0}" type="presParOf" srcId="{8385642A-3437-45E8-94C1-5117196DA473}" destId="{E3D84F4F-BFE4-42E0-9CAE-F14F5B650AA1}" srcOrd="1" destOrd="0" presId="urn:microsoft.com/office/officeart/2008/layout/BendingPictureCaption"/>
    <dgm:cxn modelId="{2BC7520A-6A12-4A43-ADA5-59E131120110}" type="presParOf" srcId="{8385642A-3437-45E8-94C1-5117196DA473}" destId="{F3BC3DBA-E027-412C-BDA4-2089A026E63E}" srcOrd="2" destOrd="0" presId="urn:microsoft.com/office/officeart/2008/layout/BendingPictureCaption"/>
    <dgm:cxn modelId="{FF1B8B03-87FA-4009-B8C9-DBF40251DB76}" type="presParOf" srcId="{F3BC3DBA-E027-412C-BDA4-2089A026E63E}" destId="{4EBEC3D7-E165-4676-B11D-1F2EF69F16F6}" srcOrd="0" destOrd="0" presId="urn:microsoft.com/office/officeart/2008/layout/BendingPictureCaption"/>
    <dgm:cxn modelId="{A6E8F999-8573-4213-AAF1-DCE18B8766B4}" type="presParOf" srcId="{F3BC3DBA-E027-412C-BDA4-2089A026E63E}" destId="{2B1AE083-D755-4BB8-90AB-A1F1B68FFBAB}"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33E55-2EBD-4C9D-ACA8-27A42F3E7953}">
      <dsp:nvSpPr>
        <dsp:cNvPr id="0" name=""/>
        <dsp:cNvSpPr/>
      </dsp:nvSpPr>
      <dsp:spPr>
        <a:xfrm>
          <a:off x="202626" y="52334"/>
          <a:ext cx="2876748" cy="265463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dsp:spPr>
      <dsp:style>
        <a:lnRef idx="0">
          <a:scrgbClr r="0" g="0" b="0"/>
        </a:lnRef>
        <a:fillRef idx="1">
          <a:scrgbClr r="0" g="0" b="0"/>
        </a:fillRef>
        <a:effectRef idx="0">
          <a:scrgbClr r="0" g="0" b="0"/>
        </a:effectRef>
        <a:fontRef idx="minor"/>
      </dsp:style>
    </dsp:sp>
    <dsp:sp modelId="{D2514AD4-13BF-4323-A973-5A854323A68A}">
      <dsp:nvSpPr>
        <dsp:cNvPr id="0" name=""/>
        <dsp:cNvSpPr/>
      </dsp:nvSpPr>
      <dsp:spPr>
        <a:xfrm>
          <a:off x="27" y="2738283"/>
          <a:ext cx="3282011" cy="67513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s-ES" sz="3500" kern="1200" dirty="0">
              <a:solidFill>
                <a:schemeClr val="tx1"/>
              </a:solidFill>
            </a:rPr>
            <a:t>Memoria DRAM</a:t>
          </a:r>
          <a:endParaRPr lang="es-EC" sz="3500" kern="1200" dirty="0">
            <a:solidFill>
              <a:schemeClr val="tx1"/>
            </a:solidFill>
          </a:endParaRPr>
        </a:p>
      </dsp:txBody>
      <dsp:txXfrm>
        <a:off x="27" y="2738283"/>
        <a:ext cx="3282011" cy="675137"/>
      </dsp:txXfrm>
    </dsp:sp>
    <dsp:sp modelId="{7BD478CD-C979-4EC1-9F05-30FF2B3D665E}">
      <dsp:nvSpPr>
        <dsp:cNvPr id="0" name=""/>
        <dsp:cNvSpPr/>
      </dsp:nvSpPr>
      <dsp:spPr>
        <a:xfrm>
          <a:off x="3616794" y="105726"/>
          <a:ext cx="3282011" cy="2813072"/>
        </a:xfrm>
        <a:prstGeom prst="rect">
          <a:avLst/>
        </a:prstGeom>
        <a:blipFill>
          <a:blip xmlns:r="http://schemas.openxmlformats.org/officeDocument/2006/relationships" r:embed="rId2"/>
          <a:srcRect/>
          <a:stretch>
            <a:fillRect t="-8000" b="-8000"/>
          </a:stretch>
        </a:blipFill>
        <a:ln>
          <a:noFill/>
        </a:ln>
        <a:effectLst/>
      </dsp:spPr>
      <dsp:style>
        <a:lnRef idx="0">
          <a:scrgbClr r="0" g="0" b="0"/>
        </a:lnRef>
        <a:fillRef idx="1">
          <a:scrgbClr r="0" g="0" b="0"/>
        </a:fillRef>
        <a:effectRef idx="0">
          <a:scrgbClr r="0" g="0" b="0"/>
        </a:effectRef>
        <a:fontRef idx="minor"/>
      </dsp:style>
    </dsp:sp>
    <dsp:sp modelId="{80160DDA-163F-4DAF-8C11-DBDB58E214E4}">
      <dsp:nvSpPr>
        <dsp:cNvPr id="0" name=""/>
        <dsp:cNvSpPr/>
      </dsp:nvSpPr>
      <dsp:spPr>
        <a:xfrm>
          <a:off x="3616794" y="2738283"/>
          <a:ext cx="3282011" cy="67513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s-ES" sz="3500" kern="1200" dirty="0">
              <a:solidFill>
                <a:schemeClr val="tx1"/>
              </a:solidFill>
            </a:rPr>
            <a:t>FPM DRAM</a:t>
          </a:r>
          <a:endParaRPr lang="es-EC" sz="3500" kern="1200" dirty="0">
            <a:solidFill>
              <a:schemeClr val="tx1"/>
            </a:solidFill>
          </a:endParaRPr>
        </a:p>
      </dsp:txBody>
      <dsp:txXfrm>
        <a:off x="3616794" y="2738283"/>
        <a:ext cx="3282011" cy="675137"/>
      </dsp:txXfrm>
    </dsp:sp>
    <dsp:sp modelId="{06A88673-3944-4BDA-997F-B4F1CF39C097}">
      <dsp:nvSpPr>
        <dsp:cNvPr id="0" name=""/>
        <dsp:cNvSpPr/>
      </dsp:nvSpPr>
      <dsp:spPr>
        <a:xfrm>
          <a:off x="7373473" y="459631"/>
          <a:ext cx="2948361" cy="216046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a:noFill/>
        </a:ln>
        <a:effectLst/>
      </dsp:spPr>
      <dsp:style>
        <a:lnRef idx="0">
          <a:scrgbClr r="0" g="0" b="0"/>
        </a:lnRef>
        <a:fillRef idx="1">
          <a:scrgbClr r="0" g="0" b="0"/>
        </a:fillRef>
        <a:effectRef idx="0">
          <a:scrgbClr r="0" g="0" b="0"/>
        </a:effectRef>
        <a:fontRef idx="minor"/>
      </dsp:style>
    </dsp:sp>
    <dsp:sp modelId="{274C9C4B-DDAC-4843-9A9F-94BD8EA731A7}">
      <dsp:nvSpPr>
        <dsp:cNvPr id="0" name=""/>
        <dsp:cNvSpPr/>
      </dsp:nvSpPr>
      <dsp:spPr>
        <a:xfrm>
          <a:off x="7233588" y="2740210"/>
          <a:ext cx="3282011" cy="67513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s-ES" sz="3500" kern="1200" dirty="0">
              <a:solidFill>
                <a:schemeClr val="tx1"/>
              </a:solidFill>
            </a:rPr>
            <a:t>Memoria VRAM</a:t>
          </a:r>
          <a:endParaRPr lang="es-EC" sz="3500" kern="1200" dirty="0">
            <a:solidFill>
              <a:schemeClr val="tx1"/>
            </a:solidFill>
          </a:endParaRPr>
        </a:p>
      </dsp:txBody>
      <dsp:txXfrm>
        <a:off x="7233588" y="2740210"/>
        <a:ext cx="3282011" cy="675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BB331-E572-4785-8184-BA459AC3B7DE}">
      <dsp:nvSpPr>
        <dsp:cNvPr id="0" name=""/>
        <dsp:cNvSpPr/>
      </dsp:nvSpPr>
      <dsp:spPr>
        <a:xfrm>
          <a:off x="0" y="532606"/>
          <a:ext cx="3286125" cy="26289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05D9D0-4B57-4E4E-BCDD-CBD355395A47}">
      <dsp:nvSpPr>
        <dsp:cNvPr id="0" name=""/>
        <dsp:cNvSpPr/>
      </dsp:nvSpPr>
      <dsp:spPr>
        <a:xfrm>
          <a:off x="295751" y="2898616"/>
          <a:ext cx="2924651" cy="920115"/>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Memoria SDRAM</a:t>
          </a:r>
          <a:endParaRPr lang="es-EC" sz="2500" kern="1200" dirty="0"/>
        </a:p>
      </dsp:txBody>
      <dsp:txXfrm>
        <a:off x="295751" y="2898616"/>
        <a:ext cx="2924651" cy="920115"/>
      </dsp:txXfrm>
    </dsp:sp>
    <dsp:sp modelId="{F2ACE657-CDA7-4434-9D14-FD80B92F53F4}">
      <dsp:nvSpPr>
        <dsp:cNvPr id="0" name=""/>
        <dsp:cNvSpPr/>
      </dsp:nvSpPr>
      <dsp:spPr>
        <a:xfrm>
          <a:off x="3614737" y="191953"/>
          <a:ext cx="3286125" cy="26289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7B1EE8-DD38-4828-9CA2-02E8F073BB91}">
      <dsp:nvSpPr>
        <dsp:cNvPr id="0" name=""/>
        <dsp:cNvSpPr/>
      </dsp:nvSpPr>
      <dsp:spPr>
        <a:xfrm>
          <a:off x="3910488" y="2898616"/>
          <a:ext cx="2924651" cy="920115"/>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Memoria DRR SDRAM</a:t>
          </a:r>
          <a:endParaRPr lang="es-EC" sz="2500" kern="1200" dirty="0"/>
        </a:p>
      </dsp:txBody>
      <dsp:txXfrm>
        <a:off x="3910488" y="2898616"/>
        <a:ext cx="2924651" cy="920115"/>
      </dsp:txXfrm>
    </dsp:sp>
    <dsp:sp modelId="{54B95A22-E31D-4E1B-9A83-636B2C55CC20}">
      <dsp:nvSpPr>
        <dsp:cNvPr id="0" name=""/>
        <dsp:cNvSpPr/>
      </dsp:nvSpPr>
      <dsp:spPr>
        <a:xfrm>
          <a:off x="7148800" y="181359"/>
          <a:ext cx="3286125" cy="26289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7000" r="-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BFAFF-2AFD-4C7E-B924-43E08AA69A90}">
      <dsp:nvSpPr>
        <dsp:cNvPr id="0" name=""/>
        <dsp:cNvSpPr/>
      </dsp:nvSpPr>
      <dsp:spPr>
        <a:xfrm>
          <a:off x="7525226" y="2898616"/>
          <a:ext cx="2924651" cy="920115"/>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DRR SDRAM 2</a:t>
          </a:r>
          <a:endParaRPr lang="es-EC" sz="2500" kern="1200" dirty="0"/>
        </a:p>
      </dsp:txBody>
      <dsp:txXfrm>
        <a:off x="7525226" y="2898616"/>
        <a:ext cx="2924651" cy="9201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B04E2-AC99-4262-AC15-CCD7609CDE87}">
      <dsp:nvSpPr>
        <dsp:cNvPr id="0" name=""/>
        <dsp:cNvSpPr/>
      </dsp:nvSpPr>
      <dsp:spPr>
        <a:xfrm>
          <a:off x="1996432" y="2124"/>
          <a:ext cx="2173544" cy="217354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C43183-7C7A-4AF7-AA3F-C2D7B55BE7EF}">
      <dsp:nvSpPr>
        <dsp:cNvPr id="0" name=""/>
        <dsp:cNvSpPr/>
      </dsp:nvSpPr>
      <dsp:spPr>
        <a:xfrm>
          <a:off x="1996432" y="2124"/>
          <a:ext cx="217" cy="434708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55387A-9D07-4AC0-9B05-4B4925656E75}">
      <dsp:nvSpPr>
        <dsp:cNvPr id="0" name=""/>
        <dsp:cNvSpPr/>
      </dsp:nvSpPr>
      <dsp:spPr>
        <a:xfrm>
          <a:off x="2005387" y="2183852"/>
          <a:ext cx="2173544" cy="507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kern="1200" dirty="0"/>
            <a:t>DRR SDRAM 3</a:t>
          </a:r>
          <a:endParaRPr lang="es-EC" sz="2400" kern="1200" dirty="0"/>
        </a:p>
      </dsp:txBody>
      <dsp:txXfrm>
        <a:off x="2005387" y="2183852"/>
        <a:ext cx="2173544" cy="507674"/>
      </dsp:txXfrm>
    </dsp:sp>
    <dsp:sp modelId="{9502EEE5-71C0-42E0-9907-F317A4F3CFD8}">
      <dsp:nvSpPr>
        <dsp:cNvPr id="0" name=""/>
        <dsp:cNvSpPr/>
      </dsp:nvSpPr>
      <dsp:spPr>
        <a:xfrm>
          <a:off x="4171027" y="2124"/>
          <a:ext cx="2173544" cy="217354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0BDAE884-D9E3-470E-8537-D8952E85D5E6}">
      <dsp:nvSpPr>
        <dsp:cNvPr id="0" name=""/>
        <dsp:cNvSpPr/>
      </dsp:nvSpPr>
      <dsp:spPr>
        <a:xfrm>
          <a:off x="4171027" y="2124"/>
          <a:ext cx="217" cy="434708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476F39-95AB-44DA-8018-E68DDF8E5E61}">
      <dsp:nvSpPr>
        <dsp:cNvPr id="0" name=""/>
        <dsp:cNvSpPr/>
      </dsp:nvSpPr>
      <dsp:spPr>
        <a:xfrm>
          <a:off x="4171027" y="2182776"/>
          <a:ext cx="2173544" cy="205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kern="1200" dirty="0"/>
            <a:t>DRR SDRAM 4</a:t>
          </a:r>
          <a:endParaRPr lang="es-EC" sz="2400" kern="1200" dirty="0"/>
        </a:p>
      </dsp:txBody>
      <dsp:txXfrm>
        <a:off x="4171027" y="2182776"/>
        <a:ext cx="2173544" cy="205008"/>
      </dsp:txXfrm>
    </dsp:sp>
    <dsp:sp modelId="{79AE61F5-5B5B-4406-B5F0-8C5ACC62BFD4}">
      <dsp:nvSpPr>
        <dsp:cNvPr id="0" name=""/>
        <dsp:cNvSpPr/>
      </dsp:nvSpPr>
      <dsp:spPr>
        <a:xfrm>
          <a:off x="6345622" y="2124"/>
          <a:ext cx="2173544" cy="217354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3933B-3A1F-4B98-AB1B-0375D2CBE46E}">
      <dsp:nvSpPr>
        <dsp:cNvPr id="0" name=""/>
        <dsp:cNvSpPr/>
      </dsp:nvSpPr>
      <dsp:spPr>
        <a:xfrm>
          <a:off x="6345622" y="2124"/>
          <a:ext cx="217" cy="434708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E5DE6-DB55-4718-9731-BE7374DCC1C0}">
      <dsp:nvSpPr>
        <dsp:cNvPr id="0" name=""/>
        <dsp:cNvSpPr/>
      </dsp:nvSpPr>
      <dsp:spPr>
        <a:xfrm>
          <a:off x="6345622" y="2175669"/>
          <a:ext cx="2173544" cy="217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kern="1200" dirty="0"/>
            <a:t>RDRAM</a:t>
          </a:r>
          <a:endParaRPr lang="es-EC" sz="2400" kern="1200" dirty="0"/>
        </a:p>
      </dsp:txBody>
      <dsp:txXfrm>
        <a:off x="6345622" y="2175669"/>
        <a:ext cx="2173544" cy="2173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830A4-75B1-4952-9044-8D46D2D3CFE9}">
      <dsp:nvSpPr>
        <dsp:cNvPr id="0" name=""/>
        <dsp:cNvSpPr/>
      </dsp:nvSpPr>
      <dsp:spPr>
        <a:xfrm>
          <a:off x="0" y="0"/>
          <a:ext cx="4787878" cy="353822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a:ln>
          <a:noFill/>
        </a:ln>
        <a:effectLst/>
      </dsp:spPr>
      <dsp:style>
        <a:lnRef idx="0">
          <a:scrgbClr r="0" g="0" b="0"/>
        </a:lnRef>
        <a:fillRef idx="1">
          <a:scrgbClr r="0" g="0" b="0"/>
        </a:fillRef>
        <a:effectRef idx="0">
          <a:scrgbClr r="0" g="0" b="0"/>
        </a:effectRef>
        <a:fontRef idx="minor"/>
      </dsp:style>
    </dsp:sp>
    <dsp:sp modelId="{D5A35301-1840-4AA7-B225-7AACCFD00CD6}">
      <dsp:nvSpPr>
        <dsp:cNvPr id="0" name=""/>
        <dsp:cNvSpPr/>
      </dsp:nvSpPr>
      <dsp:spPr>
        <a:xfrm>
          <a:off x="1219292" y="3648745"/>
          <a:ext cx="2331117" cy="6665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5000"/>
            </a:spcAft>
            <a:buNone/>
          </a:pPr>
          <a:r>
            <a:rPr lang="es-ES" sz="4400" kern="1200" dirty="0"/>
            <a:t>SGRAM</a:t>
          </a:r>
          <a:endParaRPr lang="es-EC" sz="4400" kern="1200" dirty="0"/>
        </a:p>
      </dsp:txBody>
      <dsp:txXfrm>
        <a:off x="1219292" y="3648745"/>
        <a:ext cx="2331117" cy="666592"/>
      </dsp:txXfrm>
    </dsp:sp>
    <dsp:sp modelId="{4EBEC3D7-E165-4676-B11D-1F2EF69F16F6}">
      <dsp:nvSpPr>
        <dsp:cNvPr id="0" name=""/>
        <dsp:cNvSpPr/>
      </dsp:nvSpPr>
      <dsp:spPr>
        <a:xfrm>
          <a:off x="5584264" y="0"/>
          <a:ext cx="4787878" cy="353822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a:noFill/>
        </a:ln>
        <a:effectLst/>
      </dsp:spPr>
      <dsp:style>
        <a:lnRef idx="0">
          <a:scrgbClr r="0" g="0" b="0"/>
        </a:lnRef>
        <a:fillRef idx="1">
          <a:scrgbClr r="0" g="0" b="0"/>
        </a:fillRef>
        <a:effectRef idx="0">
          <a:scrgbClr r="0" g="0" b="0"/>
        </a:effectRef>
        <a:fontRef idx="minor"/>
      </dsp:style>
    </dsp:sp>
    <dsp:sp modelId="{2B1AE083-D755-4BB8-90AB-A1F1B68FFBAB}">
      <dsp:nvSpPr>
        <dsp:cNvPr id="0" name=""/>
        <dsp:cNvSpPr/>
      </dsp:nvSpPr>
      <dsp:spPr>
        <a:xfrm>
          <a:off x="6766957" y="3540064"/>
          <a:ext cx="2672314" cy="6146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5000"/>
            </a:spcAft>
            <a:buNone/>
          </a:pPr>
          <a:r>
            <a:rPr lang="es-ES" sz="4400" kern="1200" dirty="0"/>
            <a:t>SRAM</a:t>
          </a:r>
          <a:endParaRPr lang="es-EC" sz="4400" kern="1200" dirty="0"/>
        </a:p>
      </dsp:txBody>
      <dsp:txXfrm>
        <a:off x="6766957" y="3540064"/>
        <a:ext cx="2672314" cy="614658"/>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073C4-2C09-4C15-9CE7-896C484A636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CBFAA1D4-EC84-4C91-BA51-88B6828CB6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0F50EFBA-5EEC-47A5-A79A-09E3BCD62360}"/>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5" name="Marcador de pie de página 4">
            <a:extLst>
              <a:ext uri="{FF2B5EF4-FFF2-40B4-BE49-F238E27FC236}">
                <a16:creationId xmlns:a16="http://schemas.microsoft.com/office/drawing/2014/main" id="{E1165ACE-F49E-412C-8207-F87C5C3F8890}"/>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D9696FDD-8B01-4C4D-B98A-2AC7A89A6FED}"/>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009611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ED9FF3-890A-4EA8-AF33-9E5B3C5F0457}"/>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2A645C76-6F64-4826-AB87-A2A2C7A9CDF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84833E86-1D56-4307-AEE0-2A9D69277548}"/>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5" name="Marcador de pie de página 4">
            <a:extLst>
              <a:ext uri="{FF2B5EF4-FFF2-40B4-BE49-F238E27FC236}">
                <a16:creationId xmlns:a16="http://schemas.microsoft.com/office/drawing/2014/main" id="{E71810C4-37F2-4D42-8574-19956FD2951D}"/>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F04EB0DD-44C4-46AB-947B-262D3C224843}"/>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895795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746F88-4F5F-497D-8FBB-00394C77206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BB612B1F-167D-476C-A259-1B293E0D8A9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01A775EB-AC2D-4D2D-84EF-81125294B2D4}"/>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5" name="Marcador de pie de página 4">
            <a:extLst>
              <a:ext uri="{FF2B5EF4-FFF2-40B4-BE49-F238E27FC236}">
                <a16:creationId xmlns:a16="http://schemas.microsoft.com/office/drawing/2014/main" id="{A46F6ACA-D6E7-4F88-A09A-7B70DF0B89DF}"/>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2FD2CAC8-AA15-465E-804E-882856C5B8B8}"/>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318760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4C8BFE-FC85-4DC6-8680-F87FD91B9862}"/>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99AEDA2F-11F2-4C96-A6DB-6198946852E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0654D517-1E94-48B4-BB91-C834736D866B}"/>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5" name="Marcador de pie de página 4">
            <a:extLst>
              <a:ext uri="{FF2B5EF4-FFF2-40B4-BE49-F238E27FC236}">
                <a16:creationId xmlns:a16="http://schemas.microsoft.com/office/drawing/2014/main" id="{65D8D05D-A706-4DB8-BFFB-714155B476A6}"/>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76CADBA0-52D2-45E8-ACAB-556BF600A5CF}"/>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3415717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27A790-9EF3-430B-8592-BDD95634995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C3B74530-A4B7-4A2A-9936-602554916A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A77CB5C-4C53-46AB-81F2-17CB724F8683}"/>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5" name="Marcador de pie de página 4">
            <a:extLst>
              <a:ext uri="{FF2B5EF4-FFF2-40B4-BE49-F238E27FC236}">
                <a16:creationId xmlns:a16="http://schemas.microsoft.com/office/drawing/2014/main" id="{34A03191-DC61-431B-9A00-6E48F9CD45B4}"/>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677D9209-656E-4841-AA3E-4FA4F2555EB3}"/>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3855051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68465-82DB-4E16-8386-2F050E515AE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BF16C168-42FC-45DB-95E6-90B0C98FBB1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61F6E8C0-1DF0-4E51-BCD1-B77DA795272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0BDFE093-E120-4D16-B451-3630DC49D00C}"/>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6" name="Marcador de pie de página 5">
            <a:extLst>
              <a:ext uri="{FF2B5EF4-FFF2-40B4-BE49-F238E27FC236}">
                <a16:creationId xmlns:a16="http://schemas.microsoft.com/office/drawing/2014/main" id="{9F48A041-991D-4F2A-99E6-2DBCE20BAD88}"/>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504F06B7-9714-4DE2-95BC-A6249F17CA4A}"/>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42357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ADCB37-ADDE-414A-829D-F545CD5C0EE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70F24CBD-2718-4C1A-B935-9C6300678C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9174D32-3D84-4BBF-8653-D1F8EC653C8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D04B7F32-7D93-422D-AC7B-1D547C921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A293A0E-51BA-47EE-94C1-DB01B0A6B1F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B6C56668-70C7-4A7F-A95B-04AC1C72BF23}"/>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8" name="Marcador de pie de página 7">
            <a:extLst>
              <a:ext uri="{FF2B5EF4-FFF2-40B4-BE49-F238E27FC236}">
                <a16:creationId xmlns:a16="http://schemas.microsoft.com/office/drawing/2014/main" id="{C9DDB50B-C467-4A4B-8CFA-14C76B3A55FE}"/>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22DB6623-5165-4131-9CDA-B48E347DA742}"/>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308051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151FF-B171-47C3-A03E-EB360B650D80}"/>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8F0389AE-EE18-45C5-BEF5-6FB369578F71}"/>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4" name="Marcador de pie de página 3">
            <a:extLst>
              <a:ext uri="{FF2B5EF4-FFF2-40B4-BE49-F238E27FC236}">
                <a16:creationId xmlns:a16="http://schemas.microsoft.com/office/drawing/2014/main" id="{11836561-1C60-4110-8D87-79926DC5D045}"/>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9AE91878-6BE8-416B-BE29-B276F24B7A4A}"/>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184950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8F5E900-7D2D-46B8-88A1-0BD9FFA2927C}"/>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3" name="Marcador de pie de página 2">
            <a:extLst>
              <a:ext uri="{FF2B5EF4-FFF2-40B4-BE49-F238E27FC236}">
                <a16:creationId xmlns:a16="http://schemas.microsoft.com/office/drawing/2014/main" id="{EEE8DA53-000D-4A59-A054-41719CC9CB71}"/>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13328FF5-EC6C-4630-B72A-BD7AA72E8A3A}"/>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138179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0E1B3-8BEF-49C6-A9FF-D30DC204455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E4A31196-A43C-490D-B4AF-8641F60B2B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B906DDE2-1AD4-4A71-954C-6C15A99EA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3E5482-2720-431B-BB02-497F00C95B3F}"/>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6" name="Marcador de pie de página 5">
            <a:extLst>
              <a:ext uri="{FF2B5EF4-FFF2-40B4-BE49-F238E27FC236}">
                <a16:creationId xmlns:a16="http://schemas.microsoft.com/office/drawing/2014/main" id="{4A3B45D4-9878-458D-8C5C-4DAB7D551CCA}"/>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F9DDEC56-A2D0-4E7B-A98D-B2FD35507034}"/>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286451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76EC7-F96B-4574-87FE-F65B4B35C10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86EB9378-B5BA-443C-ABCA-0C62BA52E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67628EBD-F077-4C6A-AF50-65A4CE0818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A84F29C-AB7E-432F-95AB-2AEE0CB6DD82}"/>
              </a:ext>
            </a:extLst>
          </p:cNvPr>
          <p:cNvSpPr>
            <a:spLocks noGrp="1"/>
          </p:cNvSpPr>
          <p:nvPr>
            <p:ph type="dt" sz="half" idx="10"/>
          </p:nvPr>
        </p:nvSpPr>
        <p:spPr/>
        <p:txBody>
          <a:bodyPr/>
          <a:lstStyle/>
          <a:p>
            <a:fld id="{0C9B8899-1AFB-4C0A-A67F-C022490972B4}" type="datetimeFigureOut">
              <a:rPr lang="es-EC" smtClean="0"/>
              <a:t>5/10/2022</a:t>
            </a:fld>
            <a:endParaRPr lang="es-EC"/>
          </a:p>
        </p:txBody>
      </p:sp>
      <p:sp>
        <p:nvSpPr>
          <p:cNvPr id="6" name="Marcador de pie de página 5">
            <a:extLst>
              <a:ext uri="{FF2B5EF4-FFF2-40B4-BE49-F238E27FC236}">
                <a16:creationId xmlns:a16="http://schemas.microsoft.com/office/drawing/2014/main" id="{811374E2-F470-49BA-BC66-7D01643E865A}"/>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6BE44A9D-9A4A-4080-B132-4C7573F757C5}"/>
              </a:ext>
            </a:extLst>
          </p:cNvPr>
          <p:cNvSpPr>
            <a:spLocks noGrp="1"/>
          </p:cNvSpPr>
          <p:nvPr>
            <p:ph type="sldNum" sz="quarter" idx="12"/>
          </p:nvPr>
        </p:nvSpPr>
        <p:spPr/>
        <p:txBody>
          <a:bodyPr/>
          <a:lstStyle/>
          <a:p>
            <a:fld id="{3911DB0A-C5A2-42C3-9A05-72D1FBCD2A07}" type="slidenum">
              <a:rPr lang="es-EC" smtClean="0"/>
              <a:t>‹Nº›</a:t>
            </a:fld>
            <a:endParaRPr lang="es-EC"/>
          </a:p>
        </p:txBody>
      </p:sp>
    </p:spTree>
    <p:extLst>
      <p:ext uri="{BB962C8B-B14F-4D97-AF65-F5344CB8AC3E}">
        <p14:creationId xmlns:p14="http://schemas.microsoft.com/office/powerpoint/2010/main" val="2387170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D1AE938-40DC-4E90-B7FA-25361C6E2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5C37B2E1-1629-49C3-B46B-84CDF457F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F412E274-1F36-4B07-8A0B-BC396A0C21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9B8899-1AFB-4C0A-A67F-C022490972B4}" type="datetimeFigureOut">
              <a:rPr lang="es-EC" smtClean="0"/>
              <a:t>5/10/2022</a:t>
            </a:fld>
            <a:endParaRPr lang="es-EC"/>
          </a:p>
        </p:txBody>
      </p:sp>
      <p:sp>
        <p:nvSpPr>
          <p:cNvPr id="5" name="Marcador de pie de página 4">
            <a:extLst>
              <a:ext uri="{FF2B5EF4-FFF2-40B4-BE49-F238E27FC236}">
                <a16:creationId xmlns:a16="http://schemas.microsoft.com/office/drawing/2014/main" id="{195B8796-DA6D-4643-8F26-EA2EEE441D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294E6BE5-AC93-4E4A-9CAF-A6980CCE1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1DB0A-C5A2-42C3-9A05-72D1FBCD2A07}" type="slidenum">
              <a:rPr lang="es-EC" smtClean="0"/>
              <a:t>‹Nº›</a:t>
            </a:fld>
            <a:endParaRPr lang="es-EC"/>
          </a:p>
        </p:txBody>
      </p:sp>
    </p:spTree>
    <p:extLst>
      <p:ext uri="{BB962C8B-B14F-4D97-AF65-F5344CB8AC3E}">
        <p14:creationId xmlns:p14="http://schemas.microsoft.com/office/powerpoint/2010/main" val="31135866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es.wikipedia.org/wiki/DRA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s.wikipedia.org/wiki/SDRAM" TargetMode="External"/><Relationship Id="rId2" Type="http://schemas.openxmlformats.org/officeDocument/2006/relationships/hyperlink" Target="https://es.wikipedia.org/wiki/Video_RA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D99D1-405D-4C10-914A-AEC8F99CADD8}"/>
              </a:ext>
            </a:extLst>
          </p:cNvPr>
          <p:cNvSpPr>
            <a:spLocks noChangeArrowheads="1"/>
          </p:cNvSpPr>
          <p:nvPr/>
        </p:nvSpPr>
        <p:spPr bwMode="auto">
          <a:xfrm>
            <a:off x="134470" y="8337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
        <p:nvSpPr>
          <p:cNvPr id="5" name="Rectangle 4">
            <a:extLst>
              <a:ext uri="{FF2B5EF4-FFF2-40B4-BE49-F238E27FC236}">
                <a16:creationId xmlns:a16="http://schemas.microsoft.com/office/drawing/2014/main" id="{B7ADA9FF-E660-44E5-9876-0CC77F05855D}"/>
              </a:ext>
            </a:extLst>
          </p:cNvPr>
          <p:cNvSpPr>
            <a:spLocks noChangeArrowheads="1"/>
          </p:cNvSpPr>
          <p:nvPr/>
        </p:nvSpPr>
        <p:spPr bwMode="auto">
          <a:xfrm>
            <a:off x="3334321" y="349803"/>
            <a:ext cx="5523357" cy="96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UNIVERSIDAD TÉCNICA DE ESMERALDAS LUIS VARGAS TORRES</a:t>
            </a:r>
            <a:endParaRPr kumimoji="0" lang="es-ES" altLang="es-EC" sz="3600" b="0" i="0" u="none" strike="noStrike" cap="none" normalizeH="0" baseline="0" dirty="0">
              <a:ln>
                <a:noFill/>
              </a:ln>
              <a:solidFill>
                <a:schemeClr val="tx1"/>
              </a:solidFill>
              <a:effectLst/>
              <a:latin typeface="Arial Black" panose="020B0A04020102020204" pitchFamily="34" charset="0"/>
            </a:endParaRPr>
          </a:p>
        </p:txBody>
      </p:sp>
      <p:sp>
        <p:nvSpPr>
          <p:cNvPr id="6" name="Rectangle 5">
            <a:extLst>
              <a:ext uri="{FF2B5EF4-FFF2-40B4-BE49-F238E27FC236}">
                <a16:creationId xmlns:a16="http://schemas.microsoft.com/office/drawing/2014/main" id="{AEFA8997-27B8-4B34-955B-50167CA9ABCF}"/>
              </a:ext>
            </a:extLst>
          </p:cNvPr>
          <p:cNvSpPr>
            <a:spLocks noChangeArrowheads="1"/>
          </p:cNvSpPr>
          <p:nvPr/>
        </p:nvSpPr>
        <p:spPr bwMode="auto">
          <a:xfrm>
            <a:off x="1762120" y="1329258"/>
            <a:ext cx="8667757" cy="4199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FACULTAD DE INGENIERIAS</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ARQUITECTURA DEL COMPUTADOR</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TAREA # 2 Unidad # 2</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TEMA: </a:t>
            </a:r>
            <a:r>
              <a:rPr lang="es-EC" sz="2000" b="0" i="0" dirty="0">
                <a:effectLst/>
                <a:latin typeface="Arial Black" panose="020B0A04020102020204" pitchFamily="34" charset="0"/>
              </a:rPr>
              <a:t>MEMORIAS</a:t>
            </a: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a:t>
            </a: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DOCENTE: Ing. Henrry Rentería </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INTEGRANTES: Fidel Pérez, Mirian Lema, Anthony Ganchozo</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NIVEL: 3</a:t>
            </a:r>
            <a:r>
              <a:rPr kumimoji="0" lang="es-ES" altLang="es-EC" sz="2000" b="1" i="0" u="none" strike="noStrike" cap="none" normalizeH="0" baseline="3000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ro</a:t>
            </a: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a:t>
            </a: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                    PARALELO: “B”		</a:t>
            </a:r>
            <a:endParaRPr kumimoji="0" lang="es-EC" altLang="es-EC" sz="1200" b="1" i="0" u="none" strike="noStrike" cap="none" normalizeH="0" baseline="0" dirty="0">
              <a:ln>
                <a:noFill/>
              </a:ln>
              <a:solidFill>
                <a:schemeClr val="tx1"/>
              </a:solidFill>
              <a:effectLst/>
              <a:latin typeface="Arial Black" panose="020B0A040201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FECHA: </a:t>
            </a:r>
            <a:r>
              <a:rPr lang="es-ES" altLang="es-EC" sz="2000" b="1" dirty="0">
                <a:latin typeface="Arial Black" panose="020B0A04020102020204" pitchFamily="34" charset="0"/>
                <a:ea typeface="Garamond" panose="02020404030301010803" pitchFamily="18" charset="0"/>
                <a:cs typeface="Garamond" panose="02020404030301010803" pitchFamily="18" charset="0"/>
              </a:rPr>
              <a:t>06</a:t>
            </a:r>
            <a:r>
              <a:rPr kumimoji="0" lang="es-ES" altLang="es-EC" sz="2000" b="1" i="0" u="none" strike="noStrike" cap="none" normalizeH="0" baseline="0" dirty="0">
                <a:ln>
                  <a:noFill/>
                </a:ln>
                <a:solidFill>
                  <a:schemeClr val="tx1"/>
                </a:solidFill>
                <a:effectLst/>
                <a:latin typeface="Arial Black" panose="020B0A04020102020204" pitchFamily="34" charset="0"/>
                <a:ea typeface="Garamond" panose="02020404030301010803" pitchFamily="18" charset="0"/>
                <a:cs typeface="Garamond" panose="02020404030301010803" pitchFamily="18" charset="0"/>
              </a:rPr>
              <a:t>/10/2022</a:t>
            </a:r>
            <a:endParaRPr kumimoji="0" lang="es-ES" altLang="es-EC" sz="3600" b="1" i="0" u="none" strike="noStrike" cap="none" normalizeH="0" baseline="0" dirty="0">
              <a:ln>
                <a:noFill/>
              </a:ln>
              <a:solidFill>
                <a:schemeClr val="tx1"/>
              </a:solidFill>
              <a:effectLst/>
              <a:latin typeface="Arial Black" panose="020B0A04020102020204" pitchFamily="34" charset="0"/>
            </a:endParaRPr>
          </a:p>
        </p:txBody>
      </p:sp>
      <p:pic>
        <p:nvPicPr>
          <p:cNvPr id="11" name="Imagen 10">
            <a:extLst>
              <a:ext uri="{FF2B5EF4-FFF2-40B4-BE49-F238E27FC236}">
                <a16:creationId xmlns:a16="http://schemas.microsoft.com/office/drawing/2014/main" id="{81CF9BEE-A6F4-4F03-9F8D-DB6FC33A9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564" y="236274"/>
            <a:ext cx="1282959" cy="1539551"/>
          </a:xfrm>
          <a:prstGeom prst="rect">
            <a:avLst/>
          </a:prstGeom>
        </p:spPr>
      </p:pic>
      <p:pic>
        <p:nvPicPr>
          <p:cNvPr id="13" name="Imagen 12">
            <a:extLst>
              <a:ext uri="{FF2B5EF4-FFF2-40B4-BE49-F238E27FC236}">
                <a16:creationId xmlns:a16="http://schemas.microsoft.com/office/drawing/2014/main" id="{6678FEDC-7CCC-4754-866A-354607808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956" y="259530"/>
            <a:ext cx="1601454" cy="1605576"/>
          </a:xfrm>
          <a:prstGeom prst="rect">
            <a:avLst/>
          </a:prstGeom>
        </p:spPr>
      </p:pic>
    </p:spTree>
    <p:extLst>
      <p:ext uri="{BB962C8B-B14F-4D97-AF65-F5344CB8AC3E}">
        <p14:creationId xmlns:p14="http://schemas.microsoft.com/office/powerpoint/2010/main" val="3786671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591698-E823-44F5-9837-36DE1BC18D10}"/>
              </a:ext>
            </a:extLst>
          </p:cNvPr>
          <p:cNvSpPr>
            <a:spLocks noGrp="1"/>
          </p:cNvSpPr>
          <p:nvPr>
            <p:ph type="title"/>
          </p:nvPr>
        </p:nvSpPr>
        <p:spPr/>
        <p:txBody>
          <a:bodyPr/>
          <a:lstStyle/>
          <a:p>
            <a:endParaRPr lang="es-EC"/>
          </a:p>
        </p:txBody>
      </p:sp>
      <p:sp>
        <p:nvSpPr>
          <p:cNvPr id="3" name="Marcador de contenido 2">
            <a:extLst>
              <a:ext uri="{FF2B5EF4-FFF2-40B4-BE49-F238E27FC236}">
                <a16:creationId xmlns:a16="http://schemas.microsoft.com/office/drawing/2014/main" id="{CD29364F-9A15-4E9C-8B10-6A8B06F512BA}"/>
              </a:ext>
            </a:extLst>
          </p:cNvPr>
          <p:cNvSpPr>
            <a:spLocks noGrp="1"/>
          </p:cNvSpPr>
          <p:nvPr>
            <p:ph idx="1"/>
          </p:nvPr>
        </p:nvSpPr>
        <p:spPr/>
        <p:txBody>
          <a:bodyPr/>
          <a:lstStyle/>
          <a:p>
            <a:pPr marL="0" indent="0" algn="just" fontAlgn="base">
              <a:lnSpc>
                <a:spcPct val="115000"/>
              </a:lnSpc>
              <a:spcAft>
                <a:spcPts val="1000"/>
              </a:spcAft>
              <a:buNone/>
            </a:pPr>
            <a:r>
              <a:rPr lang="es-EC" sz="2000" b="1" dirty="0">
                <a:solidFill>
                  <a:srgbClr val="FF0000"/>
                </a:solidFill>
                <a:effectLst/>
                <a:latin typeface="Times New Roman" panose="02020603050405020304" pitchFamily="18" charset="0"/>
                <a:ea typeface="Times New Roman" panose="02020603050405020304" pitchFamily="18" charset="0"/>
              </a:rPr>
              <a:t>Por su Tecnología de fabricación y operación </a:t>
            </a:r>
            <a:endParaRPr lang="es-EC" sz="2000" b="1" dirty="0">
              <a:solidFill>
                <a:srgbClr val="FF0000"/>
              </a:solidFill>
              <a:effectLst/>
              <a:latin typeface="Calibri" panose="020F0502020204030204" pitchFamily="34" charset="0"/>
              <a:ea typeface="Calibri" panose="020F0502020204030204" pitchFamily="34" charset="0"/>
            </a:endParaRPr>
          </a:p>
          <a:p>
            <a:pPr marL="342900" lvl="0" indent="-342900" algn="just" fontAlgn="base">
              <a:lnSpc>
                <a:spcPct val="115000"/>
              </a:lnSpc>
              <a:buSzPts val="1000"/>
              <a:buFont typeface="Symbol" panose="05050102010706020507" pitchFamily="18" charset="2"/>
              <a:buChar char=""/>
              <a:tabLst>
                <a:tab pos="457200" algn="l"/>
              </a:tabLst>
            </a:pPr>
            <a:r>
              <a:rPr lang="es-EC" sz="1800" b="1" dirty="0">
                <a:solidFill>
                  <a:srgbClr val="000000"/>
                </a:solidFill>
                <a:effectLst/>
                <a:latin typeface="Times New Roman" panose="02020603050405020304" pitchFamily="18" charset="0"/>
                <a:ea typeface="Times New Roman" panose="02020603050405020304" pitchFamily="18" charset="0"/>
              </a:rPr>
              <a:t>Semiconductoras/estado sólido:</a:t>
            </a:r>
            <a:r>
              <a:rPr lang="es-EC" sz="1800" dirty="0">
                <a:solidFill>
                  <a:srgbClr val="000000"/>
                </a:solidFill>
                <a:effectLst/>
                <a:latin typeface="Times New Roman" panose="02020603050405020304" pitchFamily="18" charset="0"/>
                <a:ea typeface="Times New Roman" panose="02020603050405020304" pitchFamily="18" charset="0"/>
              </a:rPr>
              <a:t> circuitos electrónicos.</a:t>
            </a:r>
            <a:endParaRPr lang="es-EC" sz="1800" dirty="0">
              <a:effectLst/>
              <a:latin typeface="Calibri" panose="020F0502020204030204" pitchFamily="34" charset="0"/>
              <a:ea typeface="Calibri" panose="020F0502020204030204" pitchFamily="34" charset="0"/>
            </a:endParaRPr>
          </a:p>
          <a:p>
            <a:pPr marL="342900" lvl="0" indent="-342900" algn="just" fontAlgn="base">
              <a:lnSpc>
                <a:spcPct val="115000"/>
              </a:lnSpc>
              <a:buSzPts val="1000"/>
              <a:buFont typeface="Symbol" panose="05050102010706020507" pitchFamily="18" charset="2"/>
              <a:buChar char=""/>
              <a:tabLst>
                <a:tab pos="457200" algn="l"/>
              </a:tabLst>
            </a:pPr>
            <a:r>
              <a:rPr lang="es-EC" sz="1800" b="1" dirty="0">
                <a:solidFill>
                  <a:srgbClr val="000000"/>
                </a:solidFill>
                <a:effectLst/>
                <a:latin typeface="Times New Roman" panose="02020603050405020304" pitchFamily="18" charset="0"/>
                <a:ea typeface="Times New Roman" panose="02020603050405020304" pitchFamily="18" charset="0"/>
              </a:rPr>
              <a:t>Magnética:</a:t>
            </a:r>
            <a:r>
              <a:rPr lang="es-EC" sz="1800" dirty="0">
                <a:solidFill>
                  <a:srgbClr val="000000"/>
                </a:solidFill>
                <a:effectLst/>
                <a:latin typeface="Times New Roman" panose="02020603050405020304" pitchFamily="18" charset="0"/>
                <a:ea typeface="Times New Roman" panose="02020603050405020304" pitchFamily="18" charset="0"/>
              </a:rPr>
              <a:t> magnetización de materiales ferromagnéticos y detección del campo.</a:t>
            </a:r>
            <a:endParaRPr lang="es-EC" sz="1800" dirty="0">
              <a:effectLst/>
              <a:latin typeface="Calibri" panose="020F0502020204030204" pitchFamily="34" charset="0"/>
              <a:ea typeface="Calibri" panose="020F050202020403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es-EC" sz="1800" b="1" dirty="0">
                <a:solidFill>
                  <a:srgbClr val="000000"/>
                </a:solidFill>
                <a:effectLst/>
                <a:latin typeface="Times New Roman" panose="02020603050405020304" pitchFamily="18" charset="0"/>
                <a:ea typeface="Times New Roman" panose="02020603050405020304" pitchFamily="18" charset="0"/>
              </a:rPr>
              <a:t>Óptica: </a:t>
            </a:r>
            <a:r>
              <a:rPr lang="es-EC" sz="1800" dirty="0">
                <a:solidFill>
                  <a:srgbClr val="000000"/>
                </a:solidFill>
                <a:effectLst/>
                <a:latin typeface="Times New Roman" panose="02020603050405020304" pitchFamily="18" charset="0"/>
                <a:ea typeface="Times New Roman" panose="02020603050405020304" pitchFamily="18" charset="0"/>
              </a:rPr>
              <a:t>reflexión o alteración de haces de luz (laser). – Etc.</a:t>
            </a:r>
            <a:endParaRPr lang="es-EC" sz="1800" dirty="0">
              <a:effectLst/>
              <a:latin typeface="Calibri" panose="020F0502020204030204" pitchFamily="34" charset="0"/>
              <a:ea typeface="Calibri" panose="020F0502020204030204" pitchFamily="34" charset="0"/>
            </a:endParaRPr>
          </a:p>
          <a:p>
            <a:pPr marL="0" indent="0" algn="just" fontAlgn="base">
              <a:lnSpc>
                <a:spcPct val="115000"/>
              </a:lnSpc>
              <a:spcAft>
                <a:spcPts val="1000"/>
              </a:spcAft>
              <a:buNone/>
            </a:pPr>
            <a:r>
              <a:rPr lang="es-EC" sz="1800" b="1" dirty="0">
                <a:solidFill>
                  <a:srgbClr val="FF0000"/>
                </a:solidFill>
                <a:effectLst/>
                <a:latin typeface="Times New Roman" panose="02020603050405020304" pitchFamily="18" charset="0"/>
                <a:ea typeface="Times New Roman" panose="02020603050405020304" pitchFamily="18" charset="0"/>
              </a:rPr>
              <a:t>Por Parámetros temporales</a:t>
            </a:r>
            <a:endParaRPr lang="es-EC" sz="1800" b="1" dirty="0">
              <a:solidFill>
                <a:srgbClr val="FF0000"/>
              </a:solidFill>
              <a:effectLst/>
              <a:latin typeface="Calibri" panose="020F0502020204030204" pitchFamily="34" charset="0"/>
              <a:ea typeface="Calibri" panose="020F0502020204030204" pitchFamily="34" charset="0"/>
            </a:endParaRPr>
          </a:p>
          <a:p>
            <a:pPr marL="342900" lvl="0" indent="-342900" algn="just" fontAlgn="base">
              <a:lnSpc>
                <a:spcPct val="115000"/>
              </a:lnSpc>
              <a:buSzPts val="1000"/>
              <a:buFont typeface="Symbol" panose="05050102010706020507" pitchFamily="18" charset="2"/>
              <a:buChar char=""/>
              <a:tabLst>
                <a:tab pos="457200" algn="l"/>
              </a:tabLst>
            </a:pPr>
            <a:r>
              <a:rPr lang="es-EC" sz="1800" b="1" dirty="0">
                <a:solidFill>
                  <a:srgbClr val="000000"/>
                </a:solidFill>
                <a:effectLst/>
                <a:latin typeface="Times New Roman" panose="02020603050405020304" pitchFamily="18" charset="0"/>
                <a:ea typeface="Times New Roman" panose="02020603050405020304" pitchFamily="18" charset="0"/>
              </a:rPr>
              <a:t>Tiempo de acceso (latencia): </a:t>
            </a:r>
            <a:r>
              <a:rPr lang="es-EC" sz="1800" dirty="0">
                <a:solidFill>
                  <a:srgbClr val="000000"/>
                </a:solidFill>
                <a:effectLst/>
                <a:latin typeface="Times New Roman" panose="02020603050405020304" pitchFamily="18" charset="0"/>
                <a:ea typeface="Times New Roman" panose="02020603050405020304" pitchFamily="18" charset="0"/>
              </a:rPr>
              <a:t>tiempo desde la solicitud hasta la obtención del dato. </a:t>
            </a:r>
            <a:endParaRPr lang="es-EC" sz="1800" dirty="0">
              <a:effectLst/>
              <a:latin typeface="Calibri" panose="020F0502020204030204" pitchFamily="34" charset="0"/>
              <a:ea typeface="Calibri" panose="020F050202020403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es-EC" sz="1800" b="1" dirty="0">
                <a:solidFill>
                  <a:srgbClr val="000000"/>
                </a:solidFill>
                <a:effectLst/>
                <a:latin typeface="Times New Roman" panose="02020603050405020304" pitchFamily="18" charset="0"/>
                <a:ea typeface="Times New Roman" panose="02020603050405020304" pitchFamily="18" charset="0"/>
              </a:rPr>
              <a:t>Tasa de datos: </a:t>
            </a:r>
            <a:r>
              <a:rPr lang="es-EC" sz="1800" dirty="0">
                <a:solidFill>
                  <a:srgbClr val="000000"/>
                </a:solidFill>
                <a:effectLst/>
                <a:latin typeface="Times New Roman" panose="02020603050405020304" pitchFamily="18" charset="0"/>
                <a:ea typeface="Times New Roman" panose="02020603050405020304" pitchFamily="18" charset="0"/>
              </a:rPr>
              <a:t>número de datos transferidos por unidad de tiempo.</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1949090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5F60B0-F28E-4A0E-BD70-99B7D5446188}"/>
              </a:ext>
            </a:extLst>
          </p:cNvPr>
          <p:cNvSpPr>
            <a:spLocks noGrp="1"/>
          </p:cNvSpPr>
          <p:nvPr>
            <p:ph idx="1"/>
          </p:nvPr>
        </p:nvSpPr>
        <p:spPr>
          <a:xfrm>
            <a:off x="640976" y="714001"/>
            <a:ext cx="10515600" cy="4351338"/>
          </a:xfrm>
        </p:spPr>
        <p:txBody>
          <a:bodyPr/>
          <a:lstStyle/>
          <a:p>
            <a:pPr marL="0" indent="0" algn="just" fontAlgn="base">
              <a:lnSpc>
                <a:spcPct val="115000"/>
              </a:lnSpc>
              <a:spcAft>
                <a:spcPts val="1000"/>
              </a:spcAft>
              <a:buNone/>
            </a:pPr>
            <a:r>
              <a:rPr lang="es-EC" sz="1800" b="1" dirty="0">
                <a:solidFill>
                  <a:srgbClr val="FF0000"/>
                </a:solidFill>
                <a:effectLst/>
                <a:latin typeface="Times New Roman" panose="02020603050405020304" pitchFamily="18" charset="0"/>
                <a:ea typeface="Times New Roman" panose="02020603050405020304" pitchFamily="18" charset="0"/>
              </a:rPr>
              <a:t>Por La ubicación: </a:t>
            </a:r>
            <a:r>
              <a:rPr lang="es-EC" sz="1800" dirty="0">
                <a:solidFill>
                  <a:srgbClr val="000000"/>
                </a:solidFill>
                <a:effectLst/>
                <a:latin typeface="Times New Roman" panose="02020603050405020304" pitchFamily="18" charset="0"/>
                <a:ea typeface="Times New Roman" panose="02020603050405020304" pitchFamily="18" charset="0"/>
              </a:rPr>
              <a:t>Es el aspecto más visible de la memoria y tiene que ver con dónde está colocada. Es decir, a qué buses está conectada.</a:t>
            </a:r>
            <a:endParaRPr lang="es-EC" sz="1800" dirty="0">
              <a:effectLst/>
              <a:latin typeface="Calibri" panose="020F0502020204030204" pitchFamily="34" charset="0"/>
              <a:ea typeface="Calibri" panose="020F0502020204030204" pitchFamily="34" charset="0"/>
            </a:endParaRPr>
          </a:p>
          <a:p>
            <a:pPr marL="342900" lvl="0" indent="-342900" algn="just" fontAlgn="base">
              <a:lnSpc>
                <a:spcPct val="115000"/>
              </a:lnSpc>
              <a:buSzPts val="1000"/>
              <a:buFont typeface="Symbol" panose="05050102010706020507" pitchFamily="18" charset="2"/>
              <a:buChar char=""/>
              <a:tabLst>
                <a:tab pos="457200" algn="l"/>
              </a:tabLst>
            </a:pPr>
            <a:r>
              <a:rPr lang="es-EC" sz="1800" b="1" dirty="0">
                <a:solidFill>
                  <a:srgbClr val="000000"/>
                </a:solidFill>
                <a:effectLst/>
                <a:latin typeface="Times New Roman" panose="02020603050405020304" pitchFamily="18" charset="0"/>
                <a:ea typeface="Times New Roman" panose="02020603050405020304" pitchFamily="18" charset="0"/>
              </a:rPr>
              <a:t>Memoria interna o principal:</a:t>
            </a:r>
            <a:r>
              <a:rPr lang="es-EC" sz="1800" dirty="0">
                <a:solidFill>
                  <a:srgbClr val="000000"/>
                </a:solidFill>
                <a:effectLst/>
                <a:latin typeface="Times New Roman" panose="02020603050405020304" pitchFamily="18" charset="0"/>
                <a:ea typeface="Times New Roman" panose="02020603050405020304" pitchFamily="18" charset="0"/>
              </a:rPr>
              <a:t> Identifica a menudo con la memoria principal. Está conectada a los buses de sistema principal y es direccionable directamente por el microprocesador. Ejemplos la memoria RAM y ROM.</a:t>
            </a:r>
            <a:endParaRPr lang="es-EC" sz="1800" dirty="0">
              <a:effectLst/>
              <a:latin typeface="Calibri" panose="020F0502020204030204" pitchFamily="34" charset="0"/>
              <a:ea typeface="Calibri" panose="020F0502020204030204" pitchFamily="34" charset="0"/>
            </a:endParaRPr>
          </a:p>
          <a:p>
            <a:pPr marL="342900" lvl="0" indent="-342900" algn="just" fontAlgn="base">
              <a:lnSpc>
                <a:spcPct val="115000"/>
              </a:lnSpc>
              <a:spcAft>
                <a:spcPts val="1000"/>
              </a:spcAft>
              <a:buSzPts val="1000"/>
              <a:buFont typeface="Symbol" panose="05050102010706020507" pitchFamily="18" charset="2"/>
              <a:buChar char=""/>
              <a:tabLst>
                <a:tab pos="457200" algn="l"/>
              </a:tabLst>
            </a:pPr>
            <a:r>
              <a:rPr lang="es-EC" sz="1800" b="1" dirty="0">
                <a:solidFill>
                  <a:srgbClr val="000000"/>
                </a:solidFill>
                <a:effectLst/>
                <a:latin typeface="Times New Roman" panose="02020603050405020304" pitchFamily="18" charset="0"/>
                <a:ea typeface="Times New Roman" panose="02020603050405020304" pitchFamily="18" charset="0"/>
              </a:rPr>
              <a:t>Memoria externa o secundaria:</a:t>
            </a:r>
            <a:r>
              <a:rPr lang="es-EC" sz="1800" dirty="0">
                <a:solidFill>
                  <a:srgbClr val="000000"/>
                </a:solidFill>
                <a:effectLst/>
                <a:latin typeface="Times New Roman" panose="02020603050405020304" pitchFamily="18" charset="0"/>
                <a:ea typeface="Times New Roman" panose="02020603050405020304" pitchFamily="18" charset="0"/>
              </a:rPr>
              <a:t> Consta de dispositivos de almacenamiento periféricos, tales como discos y cintas. No son accesibles directamente por la CPU, sino que hay que hacer una petición a través de controladores de E/S. Ejemplo son los discos duros, Disquetes, Cintas, CD-ROM, etc.</a:t>
            </a:r>
            <a:endParaRPr lang="es-EC"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0396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60469-FA7F-4E01-9E0C-224FA8150DDB}"/>
              </a:ext>
            </a:extLst>
          </p:cNvPr>
          <p:cNvSpPr>
            <a:spLocks noGrp="1"/>
          </p:cNvSpPr>
          <p:nvPr>
            <p:ph type="title"/>
          </p:nvPr>
        </p:nvSpPr>
        <p:spPr/>
        <p:txBody>
          <a:bodyPr>
            <a:normAutofit/>
          </a:bodyPr>
          <a:lstStyle/>
          <a:p>
            <a:r>
              <a:rPr lang="es-ES" sz="3600" b="1" dirty="0">
                <a:solidFill>
                  <a:srgbClr val="FF0000"/>
                </a:solidFill>
                <a:latin typeface="Times New Roman" panose="02020603050405020304" pitchFamily="18" charset="0"/>
                <a:cs typeface="Times New Roman" panose="02020603050405020304" pitchFamily="18" charset="0"/>
              </a:rPr>
              <a:t>Jerarquías de la memoria</a:t>
            </a:r>
            <a:endParaRPr lang="es-EC" sz="3600"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FE1B3FD4-75C2-4FCB-87D8-D54DD49C17D6}"/>
              </a:ext>
            </a:extLst>
          </p:cNvPr>
          <p:cNvSpPr>
            <a:spLocks noGrp="1"/>
          </p:cNvSpPr>
          <p:nvPr>
            <p:ph idx="1"/>
          </p:nvPr>
        </p:nvSpPr>
        <p:spPr/>
        <p:txBody>
          <a:bodyPr/>
          <a:lstStyle/>
          <a:p>
            <a:pPr marL="0" indent="0">
              <a:lnSpc>
                <a:spcPct val="115000"/>
              </a:lnSpc>
              <a:spcAft>
                <a:spcPts val="1000"/>
              </a:spcAft>
              <a:buNone/>
            </a:pPr>
            <a:r>
              <a:rPr lang="es-EC" sz="1800" dirty="0">
                <a:effectLst/>
                <a:latin typeface="Times New Roman" panose="02020603050405020304" pitchFamily="18" charset="0"/>
                <a:ea typeface="Calibri" panose="020F0502020204030204" pitchFamily="34" charset="0"/>
              </a:rPr>
              <a:t>En un ordenador hay una jerarquía de memorias atendiendo al tiempo de acceso y a la capacidad que normalmente son factores contrapuestos por razones económicas y en muchos casos también físicas.</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000"/>
              </a:spcAft>
              <a:buNone/>
            </a:pPr>
            <a:r>
              <a:rPr lang="es-EC" sz="1800" dirty="0">
                <a:effectLst/>
                <a:latin typeface="Times New Roman" panose="02020603050405020304" pitchFamily="18" charset="0"/>
                <a:ea typeface="Calibri" panose="020F0502020204030204" pitchFamily="34" charset="0"/>
              </a:rPr>
              <a:t>Considerando globalmente la forma de almacenamiento de información de un computador, se puede establecer una jerarquía de memoria, bajo cuatro puntos de vistas.</a:t>
            </a:r>
            <a:endParaRPr lang="es-EC"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Tamaño o capacidad</a:t>
            </a:r>
            <a:r>
              <a:rPr lang="es-EC" sz="1800" b="1" dirty="0">
                <a:effectLst/>
                <a:latin typeface="Times New Roman" panose="02020603050405020304" pitchFamily="18" charset="0"/>
                <a:ea typeface="Calibri" panose="020F0502020204030204" pitchFamily="34" charset="0"/>
              </a:rPr>
              <a:t>,</a:t>
            </a:r>
            <a:r>
              <a:rPr lang="es-EC" sz="1800" dirty="0">
                <a:effectLst/>
                <a:latin typeface="Times New Roman" panose="02020603050405020304" pitchFamily="18" charset="0"/>
                <a:ea typeface="Calibri" panose="020F0502020204030204" pitchFamily="34" charset="0"/>
              </a:rPr>
              <a:t> de almacenamiento suficiente.</a:t>
            </a:r>
            <a:endParaRPr lang="es-EC"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Tiempo de acceso, lo menor posible. </a:t>
            </a:r>
            <a:endParaRPr lang="es-EC"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Ancho de banda, y altura. </a:t>
            </a:r>
            <a:endParaRPr lang="es-EC" sz="18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rPr>
              <a:t>Costo por bit.</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42060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70DC56-7260-4359-A2CE-90D1E38FBF96}"/>
              </a:ext>
            </a:extLst>
          </p:cNvPr>
          <p:cNvSpPr>
            <a:spLocks noGrp="1"/>
          </p:cNvSpPr>
          <p:nvPr>
            <p:ph type="title"/>
          </p:nvPr>
        </p:nvSpPr>
        <p:spPr>
          <a:xfrm>
            <a:off x="376518" y="-90004"/>
            <a:ext cx="11497235" cy="1325563"/>
          </a:xfrm>
        </p:spPr>
        <p:txBody>
          <a:bodyPr/>
          <a:lstStyle/>
          <a:p>
            <a:r>
              <a:rPr lang="es-ES" b="1" dirty="0">
                <a:solidFill>
                  <a:srgbClr val="FF0000"/>
                </a:solidFill>
                <a:latin typeface="Times New Roman" panose="02020603050405020304" pitchFamily="18" charset="0"/>
                <a:cs typeface="Times New Roman" panose="02020603050405020304" pitchFamily="18" charset="0"/>
              </a:rPr>
              <a:t>Triangulo de niveles jerárquicos de la memoria </a:t>
            </a:r>
            <a:endParaRPr lang="es-EC" b="1" dirty="0">
              <a:solidFill>
                <a:srgbClr val="FF0000"/>
              </a:solidFill>
              <a:latin typeface="Times New Roman" panose="02020603050405020304" pitchFamily="18" charset="0"/>
              <a:cs typeface="Times New Roman" panose="02020603050405020304" pitchFamily="18" charset="0"/>
            </a:endParaRPr>
          </a:p>
        </p:txBody>
      </p:sp>
      <p:pic>
        <p:nvPicPr>
          <p:cNvPr id="4" name="Marcador de contenido 3">
            <a:extLst>
              <a:ext uri="{FF2B5EF4-FFF2-40B4-BE49-F238E27FC236}">
                <a16:creationId xmlns:a16="http://schemas.microsoft.com/office/drawing/2014/main" id="{8E72FBFC-048F-4C44-BF1A-CBBE97A21AA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97222" y="1553554"/>
            <a:ext cx="4984378" cy="4452798"/>
          </a:xfrm>
          <a:prstGeom prst="rect">
            <a:avLst/>
          </a:prstGeom>
        </p:spPr>
      </p:pic>
      <p:pic>
        <p:nvPicPr>
          <p:cNvPr id="5" name="Imagen 4">
            <a:extLst>
              <a:ext uri="{FF2B5EF4-FFF2-40B4-BE49-F238E27FC236}">
                <a16:creationId xmlns:a16="http://schemas.microsoft.com/office/drawing/2014/main" id="{5CE83CF5-D2A6-4937-8BB1-7E0714A0ADBA}"/>
              </a:ext>
            </a:extLst>
          </p:cNvPr>
          <p:cNvPicPr/>
          <p:nvPr/>
        </p:nvPicPr>
        <p:blipFill>
          <a:blip r:embed="rId3">
            <a:extLst>
              <a:ext uri="{28A0092B-C50C-407E-A947-70E740481C1C}">
                <a14:useLocalDpi xmlns:a14="http://schemas.microsoft.com/office/drawing/2010/main" val="0"/>
              </a:ext>
            </a:extLst>
          </a:blip>
          <a:stretch>
            <a:fillRect/>
          </a:stretch>
        </p:blipFill>
        <p:spPr>
          <a:xfrm>
            <a:off x="5181600" y="1459677"/>
            <a:ext cx="6290609" cy="4546675"/>
          </a:xfrm>
          <a:prstGeom prst="rect">
            <a:avLst/>
          </a:prstGeom>
        </p:spPr>
      </p:pic>
    </p:spTree>
    <p:extLst>
      <p:ext uri="{BB962C8B-B14F-4D97-AF65-F5344CB8AC3E}">
        <p14:creationId xmlns:p14="http://schemas.microsoft.com/office/powerpoint/2010/main" val="46230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A11647-B038-41C0-8652-57B7EE3D36F0}"/>
              </a:ext>
            </a:extLst>
          </p:cNvPr>
          <p:cNvSpPr>
            <a:spLocks noGrp="1"/>
          </p:cNvSpPr>
          <p:nvPr>
            <p:ph type="title"/>
          </p:nvPr>
        </p:nvSpPr>
        <p:spPr>
          <a:xfrm>
            <a:off x="2335306" y="132228"/>
            <a:ext cx="10515600" cy="1325563"/>
          </a:xfrm>
        </p:spPr>
        <p:txBody>
          <a:bodyPr>
            <a:normAutofit/>
          </a:bodyPr>
          <a:lstStyle/>
          <a:p>
            <a:r>
              <a:rPr lang="es-EC" sz="2800" b="1" dirty="0">
                <a:solidFill>
                  <a:srgbClr val="FF0000"/>
                </a:solidFill>
                <a:effectLst/>
                <a:latin typeface="Times New Roman" panose="02020603050405020304" pitchFamily="18" charset="0"/>
                <a:ea typeface="Calibri" panose="020F0502020204030204" pitchFamily="34" charset="0"/>
              </a:rPr>
              <a:t>Memoria Interna Y Memoria Semiconductora</a:t>
            </a:r>
            <a:endParaRPr lang="es-EC" sz="6000" dirty="0">
              <a:solidFill>
                <a:srgbClr val="FF0000"/>
              </a:solidFill>
            </a:endParaRPr>
          </a:p>
        </p:txBody>
      </p:sp>
      <p:sp>
        <p:nvSpPr>
          <p:cNvPr id="3" name="Marcador de contenido 2">
            <a:extLst>
              <a:ext uri="{FF2B5EF4-FFF2-40B4-BE49-F238E27FC236}">
                <a16:creationId xmlns:a16="http://schemas.microsoft.com/office/drawing/2014/main" id="{D2FC6BEE-73DB-4B83-A6DC-70BB75F5A183}"/>
              </a:ext>
            </a:extLst>
          </p:cNvPr>
          <p:cNvSpPr>
            <a:spLocks noGrp="1"/>
          </p:cNvSpPr>
          <p:nvPr>
            <p:ph idx="1"/>
          </p:nvPr>
        </p:nvSpPr>
        <p:spPr>
          <a:xfrm>
            <a:off x="327211" y="1457791"/>
            <a:ext cx="4558554" cy="4351338"/>
          </a:xfrm>
        </p:spPr>
        <p:txBody>
          <a:bodyPr/>
          <a:lstStyle/>
          <a:p>
            <a:pPr marL="0" indent="0">
              <a:buNone/>
            </a:pPr>
            <a:r>
              <a:rPr lang="es-EC" sz="1800" b="1" dirty="0">
                <a:solidFill>
                  <a:srgbClr val="FF0000"/>
                </a:solidFill>
                <a:effectLst/>
                <a:latin typeface="Times New Roman" panose="02020603050405020304" pitchFamily="18" charset="0"/>
                <a:ea typeface="Calibri" panose="020F0502020204030204" pitchFamily="34" charset="0"/>
              </a:rPr>
              <a:t>* MEMORIA INTERNA</a:t>
            </a:r>
          </a:p>
          <a:p>
            <a:pPr marL="0" indent="0">
              <a:buNone/>
            </a:pPr>
            <a:r>
              <a:rPr lang="es-EC" sz="1800" dirty="0">
                <a:effectLst/>
                <a:latin typeface="Times New Roman" panose="02020603050405020304" pitchFamily="18" charset="0"/>
                <a:ea typeface="Calibri" panose="020F0502020204030204" pitchFamily="34" charset="0"/>
              </a:rPr>
              <a:t>La memoria interna de un ordenador es el dispositivo que almacena datos informáticos. Estos datos pueden ser instrucciones, variables de control, operaciones realizadas por el microprocesador, programas en ejecución, entre otros.</a:t>
            </a:r>
            <a:endParaRPr lang="es-EC" dirty="0"/>
          </a:p>
        </p:txBody>
      </p:sp>
      <p:sp>
        <p:nvSpPr>
          <p:cNvPr id="4" name="Marcador de contenido 2">
            <a:extLst>
              <a:ext uri="{FF2B5EF4-FFF2-40B4-BE49-F238E27FC236}">
                <a16:creationId xmlns:a16="http://schemas.microsoft.com/office/drawing/2014/main" id="{44630C33-8704-4E2B-B28A-E8E60D603A60}"/>
              </a:ext>
            </a:extLst>
          </p:cNvPr>
          <p:cNvSpPr txBox="1">
            <a:spLocks/>
          </p:cNvSpPr>
          <p:nvPr/>
        </p:nvSpPr>
        <p:spPr>
          <a:xfrm>
            <a:off x="6342528" y="1341250"/>
            <a:ext cx="45585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C" sz="1800" b="1" dirty="0">
                <a:solidFill>
                  <a:srgbClr val="FF0000"/>
                </a:solidFill>
                <a:latin typeface="Times New Roman" panose="02020603050405020304" pitchFamily="18" charset="0"/>
                <a:ea typeface="Calibri" panose="020F0502020204030204" pitchFamily="34" charset="0"/>
              </a:rPr>
              <a:t>* MEMORIA SEMICONDUCTORA</a:t>
            </a:r>
          </a:p>
          <a:p>
            <a:pPr marL="0" indent="0">
              <a:lnSpc>
                <a:spcPct val="115000"/>
              </a:lnSpc>
              <a:spcAft>
                <a:spcPts val="1000"/>
              </a:spcAft>
              <a:buNone/>
            </a:pPr>
            <a:r>
              <a:rPr lang="es-EC" sz="1800" dirty="0">
                <a:latin typeface="Times New Roman" panose="02020603050405020304" pitchFamily="18" charset="0"/>
                <a:ea typeface="Calibri" panose="020F0502020204030204" pitchFamily="34" charset="0"/>
              </a:rPr>
              <a:t>E</a:t>
            </a:r>
            <a:r>
              <a:rPr lang="es-EC" sz="1800" dirty="0">
                <a:effectLst/>
                <a:latin typeface="Times New Roman" panose="02020603050405020304" pitchFamily="18" charset="0"/>
                <a:ea typeface="Calibri" panose="020F0502020204030204" pitchFamily="34" charset="0"/>
              </a:rPr>
              <a:t>s un dispositivo electrónico digital de almacenamiento de datos, a menudo utilizada como memoria de ordenador, implementado con dispositivos electrónicos semiconductores en un circuito integrado (IC). Hay muchos tipos diferentes de implementaciones, que utilizan varias tecnologías.</a:t>
            </a:r>
            <a:endParaRPr lang="es-EC" sz="1800" dirty="0">
              <a:effectLst/>
              <a:latin typeface="Calibri" panose="020F0502020204030204" pitchFamily="34" charset="0"/>
              <a:ea typeface="Calibri" panose="020F0502020204030204" pitchFamily="34" charset="0"/>
            </a:endParaRPr>
          </a:p>
        </p:txBody>
      </p:sp>
      <p:pic>
        <p:nvPicPr>
          <p:cNvPr id="1026" name="Picture 2" descr="Nadie vende más memorias internas para móviles que Samsung, con Toshiba muy  alejado">
            <a:extLst>
              <a:ext uri="{FF2B5EF4-FFF2-40B4-BE49-F238E27FC236}">
                <a16:creationId xmlns:a16="http://schemas.microsoft.com/office/drawing/2014/main" id="{F3E7724F-C275-4087-8B61-6EB049D61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11" y="4135430"/>
            <a:ext cx="3322263" cy="24040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BB2B5471-8284-443E-9385-38FE4FD37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60" y="4021884"/>
            <a:ext cx="4092889" cy="2631143"/>
          </a:xfrm>
          <a:prstGeom prst="rect">
            <a:avLst/>
          </a:prstGeom>
        </p:spPr>
      </p:pic>
    </p:spTree>
    <p:extLst>
      <p:ext uri="{BB962C8B-B14F-4D97-AF65-F5344CB8AC3E}">
        <p14:creationId xmlns:p14="http://schemas.microsoft.com/office/powerpoint/2010/main" val="708266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87DC0-4596-4A1D-9199-E7A90D24FA14}"/>
              </a:ext>
            </a:extLst>
          </p:cNvPr>
          <p:cNvSpPr>
            <a:spLocks noGrp="1"/>
          </p:cNvSpPr>
          <p:nvPr>
            <p:ph type="title"/>
          </p:nvPr>
        </p:nvSpPr>
        <p:spPr/>
        <p:txBody>
          <a:bodyPr/>
          <a:lstStyle/>
          <a:p>
            <a:r>
              <a:rPr lang="es-ES" b="1" dirty="0">
                <a:solidFill>
                  <a:srgbClr val="FF0000"/>
                </a:solidFill>
              </a:rPr>
              <a:t>Tipos de memorias semiconductoras</a:t>
            </a:r>
            <a:endParaRPr lang="es-EC" b="1" dirty="0">
              <a:solidFill>
                <a:srgbClr val="FF0000"/>
              </a:solidFill>
            </a:endParaRPr>
          </a:p>
        </p:txBody>
      </p:sp>
      <p:sp>
        <p:nvSpPr>
          <p:cNvPr id="3" name="Marcador de contenido 2">
            <a:extLst>
              <a:ext uri="{FF2B5EF4-FFF2-40B4-BE49-F238E27FC236}">
                <a16:creationId xmlns:a16="http://schemas.microsoft.com/office/drawing/2014/main" id="{C40D6419-F50A-4B99-AFFD-55446366539A}"/>
              </a:ext>
            </a:extLst>
          </p:cNvPr>
          <p:cNvSpPr>
            <a:spLocks noGrp="1"/>
          </p:cNvSpPr>
          <p:nvPr>
            <p:ph idx="1"/>
          </p:nvPr>
        </p:nvSpPr>
        <p:spPr/>
        <p:txBody>
          <a:bodyPr/>
          <a:lstStyle/>
          <a:p>
            <a:pPr>
              <a:lnSpc>
                <a:spcPct val="115000"/>
              </a:lnSpc>
              <a:spcAft>
                <a:spcPts val="120"/>
              </a:spcAft>
            </a:pPr>
            <a:r>
              <a:rPr lang="es-EC" sz="1800" b="1" dirty="0">
                <a:solidFill>
                  <a:srgbClr val="000000"/>
                </a:solidFill>
                <a:effectLst/>
                <a:latin typeface="Arial" panose="020B0604020202020204" pitchFamily="34" charset="0"/>
                <a:ea typeface="Calibri" panose="020F0502020204030204" pitchFamily="34" charset="0"/>
              </a:rPr>
              <a:t>DRAM</a:t>
            </a:r>
            <a:r>
              <a:rPr lang="es-EC" sz="1800" dirty="0">
                <a:solidFill>
                  <a:srgbClr val="000000"/>
                </a:solidFill>
                <a:effectLst/>
                <a:latin typeface="Arial" panose="020B0604020202020204" pitchFamily="34" charset="0"/>
                <a:ea typeface="Calibri" panose="020F0502020204030204" pitchFamily="34" charset="0"/>
              </a:rPr>
              <a:t> (</a:t>
            </a:r>
            <a:r>
              <a:rPr lang="es-EC" sz="1800" i="1" u="none" strike="noStrike" dirty="0">
                <a:effectLst/>
                <a:latin typeface="Arial" panose="020B0604020202020204" pitchFamily="34" charset="0"/>
                <a:ea typeface="Calibri" panose="020F0502020204030204" pitchFamily="34" charset="0"/>
                <a:hlinkClick r:id="rId2" tooltip="DRAM">
                  <a:extLst>
                    <a:ext uri="{A12FA001-AC4F-418D-AE19-62706E023703}">
                      <ahyp:hlinkClr xmlns:ahyp="http://schemas.microsoft.com/office/drawing/2018/hyperlinkcolor" val="tx"/>
                    </a:ext>
                  </a:extLst>
                </a:hlinkClick>
              </a:rPr>
              <a:t>Dynamic random-access memory</a:t>
            </a:r>
            <a:r>
              <a:rPr lang="es-EC" sz="1800" dirty="0">
                <a:solidFill>
                  <a:srgbClr val="000000"/>
                </a:solidFill>
                <a:effectLst/>
                <a:latin typeface="Arial" panose="020B0604020202020204" pitchFamily="34"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20"/>
              </a:spcAft>
              <a:buNone/>
            </a:pPr>
            <a:r>
              <a:rPr lang="es-EC" sz="1800" dirty="0">
                <a:solidFill>
                  <a:srgbClr val="000000"/>
                </a:solidFill>
                <a:effectLst/>
                <a:latin typeface="Times New Roman" panose="02020603050405020304" pitchFamily="18" charset="0"/>
                <a:ea typeface="Calibri" panose="020F0502020204030204" pitchFamily="34" charset="0"/>
              </a:rPr>
              <a:t>La memoria dinámica de acceso aleatorio o DRAM es un tipo de tecnología de memoria de acceso aleatorio basada en condensadores, los cuales pierden su carga progresivamente, necesitando de un circuito dinámico de refresco que, cada cierto período, revisa dicha carga y la repone en un ciclo de refresco.</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20"/>
              </a:spcAft>
              <a:buNone/>
            </a:pPr>
            <a:r>
              <a:rPr lang="es-EC" sz="1800" b="1" dirty="0">
                <a:solidFill>
                  <a:srgbClr val="000000"/>
                </a:solidFill>
                <a:effectLst/>
                <a:latin typeface="Arial" panose="020B0604020202020204" pitchFamily="34" charset="0"/>
                <a:ea typeface="Calibri" panose="020F0502020204030204" pitchFamily="34" charset="0"/>
              </a:rPr>
              <a:t>FPM DRAM</a:t>
            </a:r>
            <a:r>
              <a:rPr lang="es-EC" sz="1800" dirty="0">
                <a:solidFill>
                  <a:srgbClr val="000000"/>
                </a:solidFill>
                <a:effectLst/>
                <a:latin typeface="Arial" panose="020B0604020202020204" pitchFamily="34" charset="0"/>
                <a:ea typeface="Calibri" panose="020F0502020204030204" pitchFamily="34" charset="0"/>
              </a:rPr>
              <a:t> </a:t>
            </a:r>
            <a:r>
              <a:rPr lang="es-EC" sz="1800" dirty="0">
                <a:effectLst/>
                <a:latin typeface="Arial" panose="020B0604020202020204" pitchFamily="34" charset="0"/>
                <a:ea typeface="Calibri" panose="020F0502020204030204" pitchFamily="34" charset="0"/>
              </a:rPr>
              <a:t>(</a:t>
            </a:r>
            <a:r>
              <a:rPr lang="es-EC" sz="1800" i="1" u="none" strike="noStrike" dirty="0" err="1">
                <a:effectLst/>
                <a:latin typeface="Arial" panose="020B0604020202020204" pitchFamily="34" charset="0"/>
                <a:ea typeface="Calibri" panose="020F0502020204030204" pitchFamily="34" charset="0"/>
                <a:hlinkClick r:id="rId2" tooltip="DRAM">
                  <a:extLst>
                    <a:ext uri="{A12FA001-AC4F-418D-AE19-62706E023703}">
                      <ahyp:hlinkClr xmlns:ahyp="http://schemas.microsoft.com/office/drawing/2018/hyperlinkcolor" val="tx"/>
                    </a:ext>
                  </a:extLst>
                </a:hlinkClick>
              </a:rPr>
              <a:t>Fast</a:t>
            </a:r>
            <a:r>
              <a:rPr lang="es-EC" sz="1800" i="1" u="none" strike="noStrike" dirty="0">
                <a:effectLst/>
                <a:latin typeface="Arial" panose="020B0604020202020204" pitchFamily="34" charset="0"/>
                <a:ea typeface="Calibri" panose="020F0502020204030204" pitchFamily="34" charset="0"/>
                <a:hlinkClick r:id="rId2" tooltip="DRAM">
                  <a:extLst>
                    <a:ext uri="{A12FA001-AC4F-418D-AE19-62706E023703}">
                      <ahyp:hlinkClr xmlns:ahyp="http://schemas.microsoft.com/office/drawing/2018/hyperlinkcolor" val="tx"/>
                    </a:ext>
                  </a:extLst>
                </a:hlinkClick>
              </a:rPr>
              <a:t> page </a:t>
            </a:r>
            <a:r>
              <a:rPr lang="es-EC" sz="1800" i="1" u="none" strike="noStrike" dirty="0" err="1">
                <a:effectLst/>
                <a:latin typeface="Arial" panose="020B0604020202020204" pitchFamily="34" charset="0"/>
                <a:ea typeface="Calibri" panose="020F0502020204030204" pitchFamily="34" charset="0"/>
                <a:hlinkClick r:id="rId2" tooltip="DRAM">
                  <a:extLst>
                    <a:ext uri="{A12FA001-AC4F-418D-AE19-62706E023703}">
                      <ahyp:hlinkClr xmlns:ahyp="http://schemas.microsoft.com/office/drawing/2018/hyperlinkcolor" val="tx"/>
                    </a:ext>
                  </a:extLst>
                </a:hlinkClick>
              </a:rPr>
              <a:t>mode</a:t>
            </a:r>
            <a:r>
              <a:rPr lang="es-EC" sz="1800" i="1" u="none" strike="noStrike" dirty="0">
                <a:effectLst/>
                <a:latin typeface="Arial" panose="020B0604020202020204" pitchFamily="34" charset="0"/>
                <a:ea typeface="Calibri" panose="020F0502020204030204" pitchFamily="34" charset="0"/>
                <a:hlinkClick r:id="rId2" tooltip="DRAM">
                  <a:extLst>
                    <a:ext uri="{A12FA001-AC4F-418D-AE19-62706E023703}">
                      <ahyp:hlinkClr xmlns:ahyp="http://schemas.microsoft.com/office/drawing/2018/hyperlinkcolor" val="tx"/>
                    </a:ext>
                  </a:extLst>
                </a:hlinkClick>
              </a:rPr>
              <a:t> DRAM</a:t>
            </a:r>
            <a:r>
              <a:rPr lang="es-EC" sz="1800" dirty="0">
                <a:effectLst/>
                <a:latin typeface="Arial" panose="020B0604020202020204" pitchFamily="34"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a:lnSpc>
                <a:spcPct val="115000"/>
              </a:lnSpc>
              <a:spcAft>
                <a:spcPts val="120"/>
              </a:spcAft>
            </a:pPr>
            <a:r>
              <a:rPr lang="es-EC" sz="1800" dirty="0">
                <a:solidFill>
                  <a:srgbClr val="0D0D0D"/>
                </a:solidFill>
                <a:effectLst/>
                <a:latin typeface="Times New Roman" panose="02020603050405020304" pitchFamily="18" charset="0"/>
                <a:ea typeface="Calibri" panose="020F0502020204030204" pitchFamily="34" charset="0"/>
              </a:rPr>
              <a:t>La memoria dinámica de acceso aleatorio o DRAM es un tipo de tecnología de memoria de acceso aleatorio basada en condensadores, los cuales pierden su carga progresivamente, necesitando de un circuito dinámico de refresco que, cada cierto período, revisa dicha carga y la repone en un ciclo de refresco.</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2868725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DDA994-4D30-401F-8EBE-3B022E448BAE}"/>
              </a:ext>
            </a:extLst>
          </p:cNvPr>
          <p:cNvSpPr>
            <a:spLocks noGrp="1"/>
          </p:cNvSpPr>
          <p:nvPr>
            <p:ph type="title"/>
          </p:nvPr>
        </p:nvSpPr>
        <p:spPr/>
        <p:txBody>
          <a:bodyPr/>
          <a:lstStyle/>
          <a:p>
            <a:endParaRPr lang="es-EC"/>
          </a:p>
        </p:txBody>
      </p:sp>
      <p:sp>
        <p:nvSpPr>
          <p:cNvPr id="3" name="Marcador de contenido 2">
            <a:extLst>
              <a:ext uri="{FF2B5EF4-FFF2-40B4-BE49-F238E27FC236}">
                <a16:creationId xmlns:a16="http://schemas.microsoft.com/office/drawing/2014/main" id="{DABE0EE1-F127-4055-923E-29FAFF803381}"/>
              </a:ext>
            </a:extLst>
          </p:cNvPr>
          <p:cNvSpPr>
            <a:spLocks noGrp="1"/>
          </p:cNvSpPr>
          <p:nvPr>
            <p:ph idx="1"/>
          </p:nvPr>
        </p:nvSpPr>
        <p:spPr/>
        <p:txBody>
          <a:bodyPr>
            <a:normAutofit/>
          </a:bodyPr>
          <a:lstStyle/>
          <a:p>
            <a:pPr>
              <a:lnSpc>
                <a:spcPct val="115000"/>
              </a:lnSpc>
              <a:spcAft>
                <a:spcPts val="120"/>
              </a:spcAft>
            </a:pPr>
            <a:r>
              <a:rPr lang="es-EC" sz="1800" b="1" dirty="0">
                <a:solidFill>
                  <a:srgbClr val="000000"/>
                </a:solidFill>
                <a:effectLst/>
                <a:latin typeface="Arial" panose="020B0604020202020204" pitchFamily="34" charset="0"/>
                <a:ea typeface="Calibri" panose="020F0502020204030204" pitchFamily="34" charset="0"/>
              </a:rPr>
              <a:t>VRAM</a:t>
            </a:r>
            <a:r>
              <a:rPr lang="es-EC" sz="1800" dirty="0">
                <a:solidFill>
                  <a:srgbClr val="000000"/>
                </a:solidFill>
                <a:effectLst/>
                <a:latin typeface="Arial" panose="020B0604020202020204" pitchFamily="34" charset="0"/>
                <a:ea typeface="Calibri" panose="020F0502020204030204" pitchFamily="34" charset="0"/>
              </a:rPr>
              <a:t> (</a:t>
            </a:r>
            <a:r>
              <a:rPr lang="es-EC" sz="1800" i="1" u="none" strike="noStrike" dirty="0">
                <a:effectLst/>
                <a:latin typeface="Arial" panose="020B0604020202020204" pitchFamily="34" charset="0"/>
                <a:ea typeface="Calibri" panose="020F0502020204030204" pitchFamily="34" charset="0"/>
                <a:hlinkClick r:id="rId2" tooltip="Video RAM">
                  <a:extLst>
                    <a:ext uri="{A12FA001-AC4F-418D-AE19-62706E023703}">
                      <ahyp:hlinkClr xmlns:ahyp="http://schemas.microsoft.com/office/drawing/2018/hyperlinkcolor" val="tx"/>
                    </a:ext>
                  </a:extLst>
                </a:hlinkClick>
              </a:rPr>
              <a:t>Video </a:t>
            </a:r>
            <a:r>
              <a:rPr lang="es-EC" sz="1800" i="1" u="none" strike="noStrike" dirty="0" err="1">
                <a:effectLst/>
                <a:latin typeface="Arial" panose="020B0604020202020204" pitchFamily="34" charset="0"/>
                <a:ea typeface="Calibri" panose="020F0502020204030204" pitchFamily="34" charset="0"/>
                <a:hlinkClick r:id="rId2" tooltip="Video RAM">
                  <a:extLst>
                    <a:ext uri="{A12FA001-AC4F-418D-AE19-62706E023703}">
                      <ahyp:hlinkClr xmlns:ahyp="http://schemas.microsoft.com/office/drawing/2018/hyperlinkcolor" val="tx"/>
                    </a:ext>
                  </a:extLst>
                </a:hlinkClick>
              </a:rPr>
              <a:t>random</a:t>
            </a:r>
            <a:r>
              <a:rPr lang="es-EC" sz="1800" i="1" u="none" strike="noStrike" dirty="0">
                <a:effectLst/>
                <a:latin typeface="Arial" panose="020B0604020202020204" pitchFamily="34" charset="0"/>
                <a:ea typeface="Calibri" panose="020F0502020204030204" pitchFamily="34" charset="0"/>
                <a:hlinkClick r:id="rId2" tooltip="Video RAM">
                  <a:extLst>
                    <a:ext uri="{A12FA001-AC4F-418D-AE19-62706E023703}">
                      <ahyp:hlinkClr xmlns:ahyp="http://schemas.microsoft.com/office/drawing/2018/hyperlinkcolor" val="tx"/>
                    </a:ext>
                  </a:extLst>
                </a:hlinkClick>
              </a:rPr>
              <a:t> </a:t>
            </a:r>
            <a:r>
              <a:rPr lang="es-EC" sz="1800" i="1" u="none" strike="noStrike" dirty="0" err="1">
                <a:effectLst/>
                <a:latin typeface="Arial" panose="020B0604020202020204" pitchFamily="34" charset="0"/>
                <a:ea typeface="Calibri" panose="020F0502020204030204" pitchFamily="34" charset="0"/>
                <a:hlinkClick r:id="rId2" tooltip="Video RAM">
                  <a:extLst>
                    <a:ext uri="{A12FA001-AC4F-418D-AE19-62706E023703}">
                      <ahyp:hlinkClr xmlns:ahyp="http://schemas.microsoft.com/office/drawing/2018/hyperlinkcolor" val="tx"/>
                    </a:ext>
                  </a:extLst>
                </a:hlinkClick>
              </a:rPr>
              <a:t>access</a:t>
            </a:r>
            <a:r>
              <a:rPr lang="es-EC" sz="1800" i="1" u="none" strike="noStrike" dirty="0">
                <a:effectLst/>
                <a:latin typeface="Arial" panose="020B0604020202020204" pitchFamily="34" charset="0"/>
                <a:ea typeface="Calibri" panose="020F0502020204030204" pitchFamily="34" charset="0"/>
                <a:hlinkClick r:id="rId2" tooltip="Video RAM">
                  <a:extLst>
                    <a:ext uri="{A12FA001-AC4F-418D-AE19-62706E023703}">
                      <ahyp:hlinkClr xmlns:ahyp="http://schemas.microsoft.com/office/drawing/2018/hyperlinkcolor" val="tx"/>
                    </a:ext>
                  </a:extLst>
                </a:hlinkClick>
              </a:rPr>
              <a:t> memory</a:t>
            </a:r>
            <a:r>
              <a:rPr lang="es-EC" sz="1800" dirty="0">
                <a:solidFill>
                  <a:srgbClr val="000000"/>
                </a:solidFill>
                <a:effectLst/>
                <a:latin typeface="Arial" panose="020B0604020202020204" pitchFamily="34"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20"/>
              </a:spcAft>
              <a:buNone/>
            </a:pPr>
            <a:r>
              <a:rPr lang="es-EC" sz="1800" dirty="0">
                <a:solidFill>
                  <a:srgbClr val="0D0D0D"/>
                </a:solidFill>
                <a:effectLst/>
                <a:latin typeface="Times New Roman" panose="02020603050405020304" pitchFamily="18" charset="0"/>
                <a:ea typeface="Calibri" panose="020F0502020204030204" pitchFamily="34" charset="0"/>
              </a:rPr>
              <a:t>Memoria gráfica de acceso aleatorio es un tipo de memoria RAM que utiliza el controlador gráfico para poder manejar toda la información visual que le envía la CPU del sistema. La principal característica de esta clase de memoria es que es accesible de forma simultánea por dos dispositivos.</a:t>
            </a:r>
            <a:r>
              <a:rPr lang="es-EC" sz="1800" dirty="0">
                <a:effectLst/>
                <a:latin typeface="Calibri" panose="020F0502020204030204" pitchFamily="34" charset="0"/>
                <a:ea typeface="Calibri" panose="020F0502020204030204" pitchFamily="34" charset="0"/>
              </a:rPr>
              <a:t> </a:t>
            </a:r>
          </a:p>
          <a:p>
            <a:pPr>
              <a:lnSpc>
                <a:spcPct val="115000"/>
              </a:lnSpc>
              <a:spcAft>
                <a:spcPts val="120"/>
              </a:spcAft>
            </a:pPr>
            <a:r>
              <a:rPr lang="es-EC" sz="1800" b="1" dirty="0">
                <a:solidFill>
                  <a:srgbClr val="000000"/>
                </a:solidFill>
                <a:effectLst/>
                <a:latin typeface="Arial" panose="020B0604020202020204" pitchFamily="34" charset="0"/>
                <a:ea typeface="Calibri" panose="020F0502020204030204" pitchFamily="34" charset="0"/>
              </a:rPr>
              <a:t>SDRAM</a:t>
            </a:r>
            <a:r>
              <a:rPr lang="es-EC" sz="1800" dirty="0">
                <a:solidFill>
                  <a:srgbClr val="000000"/>
                </a:solidFill>
                <a:effectLst/>
                <a:latin typeface="Arial" panose="020B0604020202020204" pitchFamily="34" charset="0"/>
                <a:ea typeface="Calibri" panose="020F0502020204030204" pitchFamily="34" charset="0"/>
              </a:rPr>
              <a:t> (</a:t>
            </a:r>
            <a:r>
              <a:rPr lang="es-EC" sz="1800" i="1" u="none" strike="noStrike" dirty="0">
                <a:effectLst/>
                <a:latin typeface="Arial" panose="020B0604020202020204" pitchFamily="34" charset="0"/>
                <a:ea typeface="Calibri" panose="020F0502020204030204" pitchFamily="34" charset="0"/>
                <a:hlinkClick r:id="rId3" tooltip="SDRAM">
                  <a:extLst>
                    <a:ext uri="{A12FA001-AC4F-418D-AE19-62706E023703}">
                      <ahyp:hlinkClr xmlns:ahyp="http://schemas.microsoft.com/office/drawing/2018/hyperlinkcolor" val="tx"/>
                    </a:ext>
                  </a:extLst>
                </a:hlinkClick>
              </a:rPr>
              <a:t>Synchronous dynamic random-access memory</a:t>
            </a:r>
            <a:r>
              <a:rPr lang="es-EC" sz="1800" dirty="0">
                <a:solidFill>
                  <a:srgbClr val="000000"/>
                </a:solidFill>
                <a:effectLst/>
                <a:latin typeface="Arial" panose="020B0604020202020204" pitchFamily="34" charset="0"/>
                <a:ea typeface="Calibri" panose="020F0502020204030204" pitchFamily="34" charset="0"/>
              </a:rPr>
              <a:t>).</a:t>
            </a:r>
            <a:endParaRPr lang="es-EC" sz="1800" dirty="0">
              <a:latin typeface="Calibri" panose="020F0502020204030204" pitchFamily="34" charset="0"/>
              <a:ea typeface="Calibri" panose="020F0502020204030204" pitchFamily="34" charset="0"/>
            </a:endParaRPr>
          </a:p>
          <a:p>
            <a:pPr marL="0" indent="0">
              <a:lnSpc>
                <a:spcPct val="115000"/>
              </a:lnSpc>
              <a:spcAft>
                <a:spcPts val="120"/>
              </a:spcAft>
              <a:buNone/>
            </a:pPr>
            <a:r>
              <a:rPr lang="es-EC" sz="1800" dirty="0">
                <a:solidFill>
                  <a:srgbClr val="0D0D0D"/>
                </a:solidFill>
                <a:effectLst/>
                <a:latin typeface="Times New Roman" panose="02020603050405020304" pitchFamily="18" charset="0"/>
                <a:ea typeface="Calibri" panose="020F0502020204030204" pitchFamily="34" charset="0"/>
              </a:rPr>
              <a:t>La memoria Single Data Rate (SDR) SDRAM </a:t>
            </a:r>
            <a:r>
              <a:rPr lang="es-EC" sz="1800" dirty="0">
                <a:effectLst/>
                <a:latin typeface="Calibri" panose="020F0502020204030204" pitchFamily="34" charset="0"/>
                <a:ea typeface="Calibri" panose="020F0502020204030204" pitchFamily="34" charset="0"/>
              </a:rPr>
              <a:t>es el tipo de memoria más antiguo, utilizado habitualmente en las computadoras anteriores al 2002. La memoria SDRAM de doble velocidad de datos (DDR) llegó al mercado de las computadoras en 2002 y es una evolución directa de la memoria SDR.</a:t>
            </a:r>
          </a:p>
          <a:p>
            <a:endParaRPr lang="es-EC" dirty="0"/>
          </a:p>
        </p:txBody>
      </p:sp>
    </p:spTree>
    <p:extLst>
      <p:ext uri="{BB962C8B-B14F-4D97-AF65-F5344CB8AC3E}">
        <p14:creationId xmlns:p14="http://schemas.microsoft.com/office/powerpoint/2010/main" val="2583332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1DC098-58BF-403C-A8EA-9038E491E0CA}"/>
              </a:ext>
            </a:extLst>
          </p:cNvPr>
          <p:cNvSpPr>
            <a:spLocks noGrp="1"/>
          </p:cNvSpPr>
          <p:nvPr>
            <p:ph type="title"/>
          </p:nvPr>
        </p:nvSpPr>
        <p:spPr/>
        <p:txBody>
          <a:bodyPr/>
          <a:lstStyle/>
          <a:p>
            <a:endParaRPr lang="es-EC"/>
          </a:p>
        </p:txBody>
      </p:sp>
      <p:sp>
        <p:nvSpPr>
          <p:cNvPr id="3" name="Marcador de contenido 2">
            <a:extLst>
              <a:ext uri="{FF2B5EF4-FFF2-40B4-BE49-F238E27FC236}">
                <a16:creationId xmlns:a16="http://schemas.microsoft.com/office/drawing/2014/main" id="{9ADEF89C-586C-4395-A49F-0FCF90F8B709}"/>
              </a:ext>
            </a:extLst>
          </p:cNvPr>
          <p:cNvSpPr>
            <a:spLocks noGrp="1"/>
          </p:cNvSpPr>
          <p:nvPr>
            <p:ph idx="1"/>
          </p:nvPr>
        </p:nvSpPr>
        <p:spPr/>
        <p:txBody>
          <a:bodyPr/>
          <a:lstStyle/>
          <a:p>
            <a:pPr>
              <a:lnSpc>
                <a:spcPct val="115000"/>
              </a:lnSpc>
              <a:spcAft>
                <a:spcPts val="120"/>
              </a:spcAft>
            </a:pPr>
            <a:r>
              <a:rPr lang="es-EC" sz="1800" b="1" dirty="0">
                <a:solidFill>
                  <a:srgbClr val="000000"/>
                </a:solidFill>
                <a:effectLst/>
                <a:latin typeface="Arial" panose="020B0604020202020204" pitchFamily="34" charset="0"/>
                <a:ea typeface="Calibri" panose="020F0502020204030204" pitchFamily="34" charset="0"/>
              </a:rPr>
              <a:t>DDR SDRAM</a:t>
            </a:r>
            <a:r>
              <a:rPr lang="es-EC" sz="1800" dirty="0">
                <a:solidFill>
                  <a:srgbClr val="000000"/>
                </a:solidFill>
                <a:effectLst/>
                <a:latin typeface="Arial" panose="020B0604020202020204" pitchFamily="34" charset="0"/>
                <a:ea typeface="Calibri" panose="020F0502020204030204" pitchFamily="34" charset="0"/>
              </a:rPr>
              <a:t> (</a:t>
            </a:r>
            <a:r>
              <a:rPr lang="es-EC" sz="1800" i="1" dirty="0">
                <a:latin typeface="Arial" panose="020B0604020202020204" pitchFamily="34" charset="0"/>
                <a:ea typeface="Calibri" panose="020F0502020204030204" pitchFamily="34" charset="0"/>
              </a:rPr>
              <a:t>Double data </a:t>
            </a:r>
            <a:r>
              <a:rPr lang="es-EC" sz="1800" i="1" dirty="0" err="1">
                <a:latin typeface="Arial" panose="020B0604020202020204" pitchFamily="34" charset="0"/>
                <a:ea typeface="Calibri" panose="020F0502020204030204" pitchFamily="34" charset="0"/>
              </a:rPr>
              <a:t>rate</a:t>
            </a:r>
            <a:r>
              <a:rPr lang="es-EC" sz="1800" i="1" dirty="0">
                <a:latin typeface="Arial" panose="020B0604020202020204" pitchFamily="34" charset="0"/>
                <a:ea typeface="Calibri" panose="020F0502020204030204" pitchFamily="34" charset="0"/>
              </a:rPr>
              <a:t> SDRAM</a:t>
            </a:r>
            <a:r>
              <a:rPr lang="es-EC" sz="1800" dirty="0">
                <a:solidFill>
                  <a:srgbClr val="000000"/>
                </a:solidFill>
                <a:effectLst/>
                <a:latin typeface="Arial" panose="020B0604020202020204" pitchFamily="34"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20"/>
              </a:spcAft>
              <a:buNone/>
            </a:pPr>
            <a:r>
              <a:rPr lang="es-EC" sz="1800" dirty="0">
                <a:solidFill>
                  <a:srgbClr val="0D0D0D"/>
                </a:solidFill>
                <a:effectLst/>
                <a:latin typeface="Times New Roman" panose="02020603050405020304" pitchFamily="18" charset="0"/>
                <a:ea typeface="Calibri" panose="020F0502020204030204" pitchFamily="34" charset="0"/>
              </a:rPr>
              <a:t>DDR SDRAM (de las siglas en inglés Double Data Rate Synchronous Dynamic Random-Access Memory) </a:t>
            </a:r>
            <a:r>
              <a:rPr lang="es-EC" sz="1800" dirty="0">
                <a:effectLst/>
                <a:latin typeface="Calibri" panose="020F0502020204030204" pitchFamily="34" charset="0"/>
                <a:ea typeface="Calibri" panose="020F0502020204030204" pitchFamily="34" charset="0"/>
              </a:rPr>
              <a:t>es un tipo de memoria RAM, de la familia de las SDRAM usadas ya desde principios de 1990. Su primera especificación se publicó en junio de 2000.</a:t>
            </a:r>
          </a:p>
          <a:p>
            <a:pPr>
              <a:lnSpc>
                <a:spcPct val="115000"/>
              </a:lnSpc>
              <a:spcAft>
                <a:spcPts val="120"/>
              </a:spcAft>
            </a:pPr>
            <a:r>
              <a:rPr lang="es-EC" sz="1800" b="1" dirty="0">
                <a:latin typeface="Arial" panose="020B0604020202020204" pitchFamily="34" charset="0"/>
                <a:ea typeface="Calibri" panose="020F0502020204030204" pitchFamily="34" charset="0"/>
              </a:rPr>
              <a:t>DDR2 SDRAM</a:t>
            </a:r>
            <a:r>
              <a:rPr lang="es-EC" sz="1800" b="1" dirty="0">
                <a:effectLst/>
                <a:latin typeface="Arial" panose="020B0604020202020204" pitchFamily="34" charset="0"/>
                <a:ea typeface="Calibri" panose="020F0502020204030204" pitchFamily="34" charset="0"/>
              </a:rPr>
              <a:t> </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20"/>
              </a:spcAft>
              <a:buNone/>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(De las siglas en inglés Double Data Rate type </a:t>
            </a:r>
            <a:r>
              <a:rPr lang="es-EC" sz="1800" dirty="0" err="1">
                <a:effectLst/>
                <a:latin typeface="Times New Roman" panose="02020603050405020304" pitchFamily="18" charset="0"/>
                <a:ea typeface="Calibri" panose="020F0502020204030204" pitchFamily="34" charset="0"/>
                <a:cs typeface="Times New Roman" panose="02020603050405020304" pitchFamily="18" charset="0"/>
              </a:rPr>
              <a:t>two</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Synchronous Dynamic Random-Access Memory) es un tipo de </a:t>
            </a:r>
            <a:r>
              <a:rPr lang="es-EC" sz="1800" dirty="0">
                <a:latin typeface="Times New Roman" panose="02020603050405020304" pitchFamily="18" charset="0"/>
                <a:ea typeface="Calibri" panose="020F0502020204030204" pitchFamily="34" charset="0"/>
                <a:cs typeface="Times New Roman" panose="02020603050405020304" pitchFamily="18" charset="0"/>
              </a:rPr>
              <a:t>memoria</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EC" sz="1800" dirty="0">
                <a:latin typeface="Times New Roman" panose="02020603050405020304" pitchFamily="18" charset="0"/>
                <a:ea typeface="Calibri" panose="020F0502020204030204" pitchFamily="34" charset="0"/>
                <a:cs typeface="Times New Roman" panose="02020603050405020304" pitchFamily="18" charset="0"/>
              </a:rPr>
              <a:t>RAM</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de la familia de las </a:t>
            </a:r>
            <a:r>
              <a:rPr lang="es-EC" sz="1800" dirty="0">
                <a:latin typeface="Times New Roman" panose="02020603050405020304" pitchFamily="18" charset="0"/>
                <a:ea typeface="Calibri" panose="020F0502020204030204" pitchFamily="34" charset="0"/>
                <a:cs typeface="Times New Roman" panose="02020603050405020304" pitchFamily="18" charset="0"/>
              </a:rPr>
              <a:t>SDRAM</a:t>
            </a: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 usadas ya desde principios de 1970.</a:t>
            </a:r>
          </a:p>
          <a:p>
            <a:endParaRPr lang="es-EC" dirty="0"/>
          </a:p>
        </p:txBody>
      </p:sp>
    </p:spTree>
    <p:extLst>
      <p:ext uri="{BB962C8B-B14F-4D97-AF65-F5344CB8AC3E}">
        <p14:creationId xmlns:p14="http://schemas.microsoft.com/office/powerpoint/2010/main" val="3557842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636ED2-EDD2-49FF-AC1F-200EE7BE56A8}"/>
              </a:ext>
            </a:extLst>
          </p:cNvPr>
          <p:cNvSpPr>
            <a:spLocks noGrp="1"/>
          </p:cNvSpPr>
          <p:nvPr>
            <p:ph type="title"/>
          </p:nvPr>
        </p:nvSpPr>
        <p:spPr/>
        <p:txBody>
          <a:bodyPr/>
          <a:lstStyle/>
          <a:p>
            <a:endParaRPr lang="es-EC"/>
          </a:p>
        </p:txBody>
      </p:sp>
      <p:sp>
        <p:nvSpPr>
          <p:cNvPr id="3" name="Marcador de contenido 2">
            <a:extLst>
              <a:ext uri="{FF2B5EF4-FFF2-40B4-BE49-F238E27FC236}">
                <a16:creationId xmlns:a16="http://schemas.microsoft.com/office/drawing/2014/main" id="{19EB2125-4D5E-454E-9607-720694174DA5}"/>
              </a:ext>
            </a:extLst>
          </p:cNvPr>
          <p:cNvSpPr>
            <a:spLocks noGrp="1"/>
          </p:cNvSpPr>
          <p:nvPr>
            <p:ph idx="1"/>
          </p:nvPr>
        </p:nvSpPr>
        <p:spPr/>
        <p:txBody>
          <a:bodyPr/>
          <a:lstStyle/>
          <a:p>
            <a:pPr marL="0" indent="0">
              <a:lnSpc>
                <a:spcPct val="115000"/>
              </a:lnSpc>
              <a:spcAft>
                <a:spcPts val="120"/>
              </a:spcAft>
              <a:buNone/>
            </a:pPr>
            <a:r>
              <a:rPr lang="es-EC" sz="1800" b="1" dirty="0">
                <a:solidFill>
                  <a:srgbClr val="000000"/>
                </a:solidFill>
                <a:latin typeface="Arial" panose="020B0604020202020204" pitchFamily="34" charset="0"/>
                <a:ea typeface="Calibri" panose="020F0502020204030204" pitchFamily="34" charset="0"/>
              </a:rPr>
              <a:t>DDR3 SDRAM</a:t>
            </a:r>
            <a:r>
              <a:rPr lang="es-EC" sz="1800" dirty="0">
                <a:solidFill>
                  <a:srgbClr val="000000"/>
                </a:solidFill>
                <a:effectLst/>
                <a:latin typeface="Arial" panose="020B0604020202020204" pitchFamily="34" charset="0"/>
                <a:ea typeface="Calibri" panose="020F0502020204030204" pitchFamily="34" charset="0"/>
              </a:rPr>
              <a:t> </a:t>
            </a:r>
            <a:endParaRPr lang="es-EC" sz="1800" dirty="0">
              <a:effectLst/>
              <a:latin typeface="Calibri" panose="020F0502020204030204" pitchFamily="34" charset="0"/>
              <a:ea typeface="Calibri" panose="020F0502020204030204" pitchFamily="34" charset="0"/>
            </a:endParaRPr>
          </a:p>
          <a:p>
            <a:pPr>
              <a:lnSpc>
                <a:spcPct val="115000"/>
              </a:lnSpc>
              <a:spcAft>
                <a:spcPts val="120"/>
              </a:spcAft>
            </a:pPr>
            <a:r>
              <a:rPr lang="es-EC" sz="1800" dirty="0">
                <a:solidFill>
                  <a:srgbClr val="0D0D0D"/>
                </a:solidFill>
                <a:effectLst/>
                <a:latin typeface="Times New Roman" panose="02020603050405020304" pitchFamily="18" charset="0"/>
                <a:ea typeface="Calibri" panose="020F0502020204030204" pitchFamily="34" charset="0"/>
              </a:rPr>
              <a:t>(De las siglas en </a:t>
            </a:r>
            <a:r>
              <a:rPr lang="es-EC" sz="1800" dirty="0">
                <a:solidFill>
                  <a:srgbClr val="0D0D0D"/>
                </a:solidFill>
                <a:latin typeface="Times New Roman" panose="02020603050405020304" pitchFamily="18" charset="0"/>
                <a:ea typeface="Calibri" panose="020F0502020204030204" pitchFamily="34" charset="0"/>
              </a:rPr>
              <a:t>inglés</a:t>
            </a:r>
            <a:r>
              <a:rPr lang="es-EC" sz="1800" dirty="0">
                <a:solidFill>
                  <a:srgbClr val="0D0D0D"/>
                </a:solidFill>
                <a:effectLst/>
                <a:latin typeface="Times New Roman" panose="02020603050405020304" pitchFamily="18" charset="0"/>
                <a:ea typeface="Calibri" panose="020F0502020204030204" pitchFamily="34" charset="0"/>
              </a:rPr>
              <a:t>, Double Data Rate type three Synchronous Dynamic Random-Access Memory) es un tipo de </a:t>
            </a:r>
            <a:r>
              <a:rPr lang="es-EC" sz="1800" dirty="0">
                <a:solidFill>
                  <a:srgbClr val="0D0D0D"/>
                </a:solidFill>
                <a:latin typeface="Times New Roman" panose="02020603050405020304" pitchFamily="18" charset="0"/>
                <a:ea typeface="Calibri" panose="020F0502020204030204" pitchFamily="34" charset="0"/>
              </a:rPr>
              <a:t>memoria</a:t>
            </a:r>
            <a:r>
              <a:rPr lang="es-EC" sz="1800" dirty="0">
                <a:solidFill>
                  <a:srgbClr val="0D0D0D"/>
                </a:solidFill>
                <a:effectLst/>
                <a:latin typeface="Times New Roman" panose="02020603050405020304" pitchFamily="18" charset="0"/>
                <a:ea typeface="Calibri" panose="020F0502020204030204" pitchFamily="34" charset="0"/>
              </a:rPr>
              <a:t> </a:t>
            </a:r>
            <a:r>
              <a:rPr lang="es-EC" sz="1800" dirty="0">
                <a:solidFill>
                  <a:srgbClr val="0D0D0D"/>
                </a:solidFill>
                <a:latin typeface="Times New Roman" panose="02020603050405020304" pitchFamily="18" charset="0"/>
                <a:ea typeface="Calibri" panose="020F0502020204030204" pitchFamily="34" charset="0"/>
              </a:rPr>
              <a:t>RAM</a:t>
            </a:r>
            <a:r>
              <a:rPr lang="es-EC" sz="1800" dirty="0">
                <a:solidFill>
                  <a:srgbClr val="0D0D0D"/>
                </a:solidFill>
                <a:effectLst/>
                <a:latin typeface="Times New Roman" panose="02020603050405020304" pitchFamily="18" charset="0"/>
                <a:ea typeface="Calibri" panose="020F0502020204030204" pitchFamily="34" charset="0"/>
              </a:rPr>
              <a:t>, de la familia de las </a:t>
            </a:r>
            <a:r>
              <a:rPr lang="es-EC" sz="1800" dirty="0">
                <a:solidFill>
                  <a:srgbClr val="0D0D0D"/>
                </a:solidFill>
                <a:latin typeface="Times New Roman" panose="02020603050405020304" pitchFamily="18" charset="0"/>
                <a:ea typeface="Calibri" panose="020F0502020204030204" pitchFamily="34" charset="0"/>
              </a:rPr>
              <a:t>SDRAM</a:t>
            </a:r>
            <a:r>
              <a:rPr lang="es-EC" sz="1800" dirty="0">
                <a:solidFill>
                  <a:srgbClr val="0D0D0D"/>
                </a:solidFill>
                <a:effectLst/>
                <a:latin typeface="Times New Roman" panose="02020603050405020304" pitchFamily="18" charset="0"/>
                <a:ea typeface="Calibri" panose="020F0502020204030204" pitchFamily="34" charset="0"/>
              </a:rPr>
              <a:t> usadas desde principios de 2011.</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20"/>
              </a:spcAft>
              <a:buNone/>
            </a:pPr>
            <a:r>
              <a:rPr lang="es-EC" sz="1800" b="1" dirty="0">
                <a:solidFill>
                  <a:srgbClr val="000000"/>
                </a:solidFill>
                <a:latin typeface="Arial" panose="020B0604020202020204" pitchFamily="34" charset="0"/>
                <a:ea typeface="Calibri" panose="020F0502020204030204" pitchFamily="34" charset="0"/>
              </a:rPr>
              <a:t>DDR4 SDRAM</a:t>
            </a:r>
            <a:endParaRPr lang="es-EC" sz="1800" dirty="0">
              <a:effectLst/>
              <a:latin typeface="Calibri" panose="020F0502020204030204" pitchFamily="34" charset="0"/>
              <a:ea typeface="Calibri" panose="020F0502020204030204" pitchFamily="34" charset="0"/>
            </a:endParaRPr>
          </a:p>
          <a:p>
            <a:pPr>
              <a:lnSpc>
                <a:spcPct val="115000"/>
              </a:lnSpc>
              <a:spcAft>
                <a:spcPts val="120"/>
              </a:spcAft>
            </a:pPr>
            <a:r>
              <a:rPr lang="es-EC" sz="1800" dirty="0">
                <a:solidFill>
                  <a:srgbClr val="0D0D0D"/>
                </a:solidFill>
                <a:effectLst/>
                <a:latin typeface="Times New Roman" panose="02020603050405020304" pitchFamily="18" charset="0"/>
                <a:ea typeface="Calibri" panose="020F0502020204030204" pitchFamily="34" charset="0"/>
              </a:rPr>
              <a:t> (De las siglas en </a:t>
            </a:r>
            <a:r>
              <a:rPr lang="es-EC" sz="1800" dirty="0">
                <a:solidFill>
                  <a:srgbClr val="0D0D0D"/>
                </a:solidFill>
                <a:latin typeface="Times New Roman" panose="02020603050405020304" pitchFamily="18" charset="0"/>
                <a:ea typeface="Calibri" panose="020F0502020204030204" pitchFamily="34" charset="0"/>
              </a:rPr>
              <a:t>inglés</a:t>
            </a:r>
            <a:r>
              <a:rPr lang="es-EC" sz="1800" dirty="0">
                <a:solidFill>
                  <a:srgbClr val="0D0D0D"/>
                </a:solidFill>
                <a:effectLst/>
                <a:latin typeface="Times New Roman" panose="02020603050405020304" pitchFamily="18" charset="0"/>
                <a:ea typeface="Calibri" panose="020F0502020204030204" pitchFamily="34" charset="0"/>
              </a:rPr>
              <a:t>, Double Data Rate type four Synchronous Dynamic Random-Access Memory) es un tipo de </a:t>
            </a:r>
            <a:r>
              <a:rPr lang="es-EC" sz="1800" dirty="0">
                <a:solidFill>
                  <a:srgbClr val="0D0D0D"/>
                </a:solidFill>
                <a:latin typeface="Times New Roman" panose="02020603050405020304" pitchFamily="18" charset="0"/>
                <a:ea typeface="Calibri" panose="020F0502020204030204" pitchFamily="34" charset="0"/>
              </a:rPr>
              <a:t>memoria de computadora</a:t>
            </a:r>
            <a:r>
              <a:rPr lang="es-EC" sz="1800" dirty="0">
                <a:solidFill>
                  <a:srgbClr val="0D0D0D"/>
                </a:solidFill>
                <a:effectLst/>
                <a:latin typeface="Times New Roman" panose="02020603050405020304" pitchFamily="18" charset="0"/>
                <a:ea typeface="Calibri" panose="020F0502020204030204" pitchFamily="34" charset="0"/>
              </a:rPr>
              <a:t> de </a:t>
            </a:r>
            <a:r>
              <a:rPr lang="es-EC" sz="1800" dirty="0">
                <a:solidFill>
                  <a:srgbClr val="0D0D0D"/>
                </a:solidFill>
                <a:latin typeface="Times New Roman" panose="02020603050405020304" pitchFamily="18" charset="0"/>
                <a:ea typeface="Calibri" panose="020F0502020204030204" pitchFamily="34" charset="0"/>
              </a:rPr>
              <a:t>acceso aleatorio</a:t>
            </a:r>
            <a:r>
              <a:rPr lang="es-EC" sz="1800" dirty="0">
                <a:solidFill>
                  <a:srgbClr val="0D0D0D"/>
                </a:solidFill>
                <a:effectLst/>
                <a:latin typeface="Times New Roman" panose="02020603050405020304" pitchFamily="18" charset="0"/>
                <a:ea typeface="Calibri" panose="020F0502020204030204" pitchFamily="34" charset="0"/>
              </a:rPr>
              <a:t> (de la familia de las </a:t>
            </a:r>
            <a:r>
              <a:rPr lang="es-EC" sz="1800" dirty="0">
                <a:solidFill>
                  <a:srgbClr val="0D0D0D"/>
                </a:solidFill>
                <a:latin typeface="Times New Roman" panose="02020603050405020304" pitchFamily="18" charset="0"/>
                <a:ea typeface="Calibri" panose="020F0502020204030204" pitchFamily="34" charset="0"/>
              </a:rPr>
              <a:t>SDRAM</a:t>
            </a:r>
            <a:r>
              <a:rPr lang="es-EC" sz="1800" dirty="0">
                <a:solidFill>
                  <a:srgbClr val="0D0D0D"/>
                </a:solidFill>
                <a:effectLst/>
                <a:latin typeface="Times New Roman" panose="02020603050405020304" pitchFamily="18" charset="0"/>
                <a:ea typeface="Calibri" panose="020F0502020204030204" pitchFamily="34" charset="0"/>
              </a:rPr>
              <a:t> usadas ya desde principios de 2013).</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2400067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FC5749-2432-48C4-9706-619C09894D1B}"/>
              </a:ext>
            </a:extLst>
          </p:cNvPr>
          <p:cNvSpPr>
            <a:spLocks noGrp="1"/>
          </p:cNvSpPr>
          <p:nvPr>
            <p:ph type="title"/>
          </p:nvPr>
        </p:nvSpPr>
        <p:spPr/>
        <p:txBody>
          <a:bodyPr/>
          <a:lstStyle/>
          <a:p>
            <a:endParaRPr lang="es-EC"/>
          </a:p>
        </p:txBody>
      </p:sp>
      <p:sp>
        <p:nvSpPr>
          <p:cNvPr id="3" name="Marcador de contenido 2">
            <a:extLst>
              <a:ext uri="{FF2B5EF4-FFF2-40B4-BE49-F238E27FC236}">
                <a16:creationId xmlns:a16="http://schemas.microsoft.com/office/drawing/2014/main" id="{CEE6F840-6C06-47C7-9B94-B5ABCD98ADEB}"/>
              </a:ext>
            </a:extLst>
          </p:cNvPr>
          <p:cNvSpPr>
            <a:spLocks noGrp="1"/>
          </p:cNvSpPr>
          <p:nvPr>
            <p:ph idx="1"/>
          </p:nvPr>
        </p:nvSpPr>
        <p:spPr/>
        <p:txBody>
          <a:bodyPr/>
          <a:lstStyle/>
          <a:p>
            <a:pPr>
              <a:lnSpc>
                <a:spcPct val="115000"/>
              </a:lnSpc>
              <a:spcAft>
                <a:spcPts val="120"/>
              </a:spcAft>
            </a:pPr>
            <a:r>
              <a:rPr lang="es-EC" sz="1800" b="1" dirty="0">
                <a:solidFill>
                  <a:srgbClr val="000000"/>
                </a:solidFill>
                <a:effectLst/>
                <a:latin typeface="Arial" panose="020B0604020202020204" pitchFamily="34" charset="0"/>
                <a:ea typeface="Calibri" panose="020F0502020204030204" pitchFamily="34" charset="0"/>
              </a:rPr>
              <a:t>RDRAM</a:t>
            </a:r>
            <a:r>
              <a:rPr lang="es-EC" sz="1800" dirty="0">
                <a:solidFill>
                  <a:srgbClr val="000000"/>
                </a:solidFill>
                <a:effectLst/>
                <a:latin typeface="Arial" panose="020B0604020202020204" pitchFamily="34" charset="0"/>
                <a:ea typeface="Calibri" panose="020F0502020204030204" pitchFamily="34" charset="0"/>
              </a:rPr>
              <a:t> (</a:t>
            </a:r>
            <a:r>
              <a:rPr lang="es-EC" sz="1800" i="1" dirty="0">
                <a:solidFill>
                  <a:srgbClr val="000000"/>
                </a:solidFill>
                <a:latin typeface="Arial" panose="020B0604020202020204" pitchFamily="34" charset="0"/>
                <a:ea typeface="Calibri" panose="020F0502020204030204" pitchFamily="34" charset="0"/>
              </a:rPr>
              <a:t>Rambus DRAM</a:t>
            </a:r>
            <a:r>
              <a:rPr lang="es-EC" sz="1800" dirty="0">
                <a:solidFill>
                  <a:srgbClr val="000000"/>
                </a:solidFill>
                <a:effectLst/>
                <a:latin typeface="Arial" panose="020B0604020202020204" pitchFamily="34"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20"/>
              </a:spcAft>
              <a:buNone/>
            </a:pPr>
            <a:r>
              <a:rPr lang="es-EC" sz="1800" dirty="0">
                <a:solidFill>
                  <a:srgbClr val="202124"/>
                </a:solidFill>
                <a:effectLst/>
                <a:latin typeface="Times New Roman" panose="02020603050405020304" pitchFamily="18" charset="0"/>
                <a:ea typeface="Calibri" panose="020F0502020204030204" pitchFamily="34" charset="0"/>
              </a:rPr>
              <a:t>La RDRAM </a:t>
            </a:r>
            <a:r>
              <a:rPr lang="es-EC" sz="1800" dirty="0">
                <a:effectLst/>
                <a:latin typeface="Calibri" panose="020F0502020204030204" pitchFamily="34" charset="0"/>
                <a:ea typeface="Calibri" panose="020F0502020204030204" pitchFamily="34" charset="0"/>
              </a:rPr>
              <a:t>es un tipo de memoria síncrona, conocida como Rambus DRAM. Este es un tipo de memoria de siguiente generación a la DRAM en la que se ha rediseñado la DRAM desde la base pensando en cómo se debería integrar en un sistema.</a:t>
            </a:r>
          </a:p>
          <a:p>
            <a:pPr>
              <a:lnSpc>
                <a:spcPct val="115000"/>
              </a:lnSpc>
              <a:spcAft>
                <a:spcPts val="120"/>
              </a:spcAft>
            </a:pPr>
            <a:r>
              <a:rPr lang="es-EC" sz="1800" b="1" dirty="0">
                <a:solidFill>
                  <a:srgbClr val="000000"/>
                </a:solidFill>
                <a:effectLst/>
                <a:latin typeface="Arial" panose="020B0604020202020204" pitchFamily="34" charset="0"/>
                <a:ea typeface="Calibri" panose="020F0502020204030204" pitchFamily="34" charset="0"/>
              </a:rPr>
              <a:t>SGRAM</a:t>
            </a:r>
            <a:r>
              <a:rPr lang="es-EC" sz="1800" dirty="0">
                <a:solidFill>
                  <a:srgbClr val="000000"/>
                </a:solidFill>
                <a:effectLst/>
                <a:latin typeface="Arial" panose="020B0604020202020204" pitchFamily="34" charset="0"/>
                <a:ea typeface="Calibri" panose="020F0502020204030204" pitchFamily="34" charset="0"/>
              </a:rPr>
              <a:t> (</a:t>
            </a:r>
            <a:r>
              <a:rPr lang="es-EC" sz="1800" i="1" dirty="0">
                <a:solidFill>
                  <a:srgbClr val="000000"/>
                </a:solidFill>
                <a:effectLst/>
                <a:latin typeface="Arial" panose="020B0604020202020204" pitchFamily="34" charset="0"/>
                <a:ea typeface="Calibri" panose="020F0502020204030204" pitchFamily="34" charset="0"/>
              </a:rPr>
              <a:t>Synchronous graphics RAM</a:t>
            </a:r>
            <a:r>
              <a:rPr lang="es-EC" sz="1800" dirty="0">
                <a:solidFill>
                  <a:srgbClr val="000000"/>
                </a:solidFill>
                <a:effectLst/>
                <a:latin typeface="Arial" panose="020B0604020202020204" pitchFamily="34"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20"/>
              </a:spcAft>
              <a:buNone/>
            </a:pPr>
            <a:r>
              <a:rPr lang="es-EC" sz="1800" dirty="0">
                <a:solidFill>
                  <a:srgbClr val="202122"/>
                </a:solidFill>
                <a:effectLst/>
                <a:latin typeface="Arial" panose="020B0604020202020204" pitchFamily="34" charset="0"/>
                <a:ea typeface="Calibri" panose="020F0502020204030204" pitchFamily="34" charset="0"/>
              </a:rPr>
              <a:t>(De siglas en inglés de </a:t>
            </a:r>
            <a:r>
              <a:rPr lang="es-EC" sz="1800" i="1" dirty="0">
                <a:effectLst/>
                <a:latin typeface="Calibri" panose="020F0502020204030204" pitchFamily="34" charset="0"/>
                <a:ea typeface="Calibri" panose="020F0502020204030204" pitchFamily="34" charset="0"/>
              </a:rPr>
              <a:t>synchronous dynamic random-access memory</a:t>
            </a:r>
            <a:r>
              <a:rPr lang="es-EC" sz="1800" dirty="0">
                <a:effectLst/>
                <a:latin typeface="Calibri" panose="020F0502020204030204" pitchFamily="34" charset="0"/>
                <a:ea typeface="Calibri" panose="020F0502020204030204" pitchFamily="34" charset="0"/>
              </a:rPr>
              <a:t>, ‘memoria de acceso aleatorio síncrona y dinámica’) es una familia de memorias dinámicas de acceso aleatorio (</a:t>
            </a:r>
            <a:r>
              <a:rPr lang="es-EC" sz="1800" dirty="0">
                <a:latin typeface="Arial" panose="020B0604020202020204" pitchFamily="34" charset="0"/>
                <a:ea typeface="Calibri" panose="020F0502020204030204" pitchFamily="34" charset="0"/>
              </a:rPr>
              <a:t>DRAM</a:t>
            </a:r>
            <a:r>
              <a:rPr lang="es-EC" sz="1800" dirty="0">
                <a:effectLst/>
                <a:latin typeface="Arial" panose="020B0604020202020204" pitchFamily="34" charset="0"/>
                <a:ea typeface="Calibri" panose="020F0502020204030204" pitchFamily="34" charset="0"/>
              </a:rPr>
              <a:t>) </a:t>
            </a:r>
            <a:r>
              <a:rPr lang="es-EC" sz="1800" dirty="0">
                <a:solidFill>
                  <a:srgbClr val="202122"/>
                </a:solidFill>
                <a:effectLst/>
                <a:latin typeface="Arial" panose="020B0604020202020204" pitchFamily="34" charset="0"/>
                <a:ea typeface="Calibri" panose="020F0502020204030204" pitchFamily="34" charset="0"/>
              </a:rPr>
              <a:t>que tienen una interfaz síncrona, usadas ya desde principios de 1970.</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3571490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D39F2-0947-4926-ACAB-08A290FDFFE6}"/>
              </a:ext>
            </a:extLst>
          </p:cNvPr>
          <p:cNvSpPr>
            <a:spLocks noGrp="1"/>
          </p:cNvSpPr>
          <p:nvPr>
            <p:ph type="title"/>
          </p:nvPr>
        </p:nvSpPr>
        <p:spPr>
          <a:xfrm>
            <a:off x="3413311" y="-181536"/>
            <a:ext cx="5365377" cy="1325563"/>
          </a:xfrm>
        </p:spPr>
        <p:txBody>
          <a:bodyPr>
            <a:normAutofit/>
          </a:bodyPr>
          <a:lstStyle/>
          <a:p>
            <a:r>
              <a:rPr lang="es-EC"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MEMORIAS</a:t>
            </a:r>
            <a:endParaRPr lang="es-EC" sz="8800"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038918D8-62E6-4BD7-9E9B-2A4B3874A3D8}"/>
              </a:ext>
            </a:extLst>
          </p:cNvPr>
          <p:cNvSpPr>
            <a:spLocks noGrp="1"/>
          </p:cNvSpPr>
          <p:nvPr>
            <p:ph idx="1"/>
          </p:nvPr>
        </p:nvSpPr>
        <p:spPr>
          <a:xfrm>
            <a:off x="721659" y="1089957"/>
            <a:ext cx="10905565" cy="4351338"/>
          </a:xfrm>
        </p:spPr>
        <p:txBody>
          <a:bodyPr>
            <a:normAutofit/>
          </a:bodyPr>
          <a:lstStyle/>
          <a:p>
            <a:pPr marL="0" indent="0">
              <a:buNone/>
            </a:pPr>
            <a:r>
              <a:rPr lang="es-EC" sz="2000" b="1" dirty="0">
                <a:solidFill>
                  <a:srgbClr val="202020"/>
                </a:solidFill>
                <a:effectLst/>
                <a:latin typeface="Times New Roman" panose="02020603050405020304" pitchFamily="18" charset="0"/>
                <a:ea typeface="Times New Roman" panose="02020603050405020304" pitchFamily="18" charset="0"/>
              </a:rPr>
              <a:t>Estas no son más que dispositivos que retienen y logran memorizar durante un periodo de tiempo cualquier tipo de información que el usuario necesite resguardar. Por ejemplo, las computadoras actuales guardan conocimiento del software para poder funcionar adecuadamente, además de las aplicaciones y documentos que poseen.</a:t>
            </a:r>
          </a:p>
          <a:p>
            <a:pPr marL="0" indent="0">
              <a:buNone/>
            </a:pPr>
            <a:r>
              <a:rPr lang="es-EC" sz="1800" b="1" dirty="0">
                <a:solidFill>
                  <a:srgbClr val="202020"/>
                </a:solidFill>
                <a:effectLst/>
                <a:latin typeface="Times New Roman" panose="02020603050405020304" pitchFamily="18" charset="0"/>
                <a:ea typeface="Times New Roman" panose="02020603050405020304" pitchFamily="18" charset="0"/>
              </a:rPr>
              <a:t>Las memorias son un gran dispositivo que permiten no solo almacenar la información, sino que esta se puede transportar a diferentes lugares con el objetivo de ser reproducida cuando sea necesario.</a:t>
            </a:r>
            <a:endParaRPr lang="es-EC" sz="1800" b="1" dirty="0">
              <a:effectLst/>
              <a:latin typeface="Times New Roman" panose="02020603050405020304" pitchFamily="18" charset="0"/>
              <a:ea typeface="Times New Roman" panose="02020603050405020304" pitchFamily="18" charset="0"/>
            </a:endParaRPr>
          </a:p>
          <a:p>
            <a:endParaRPr lang="es-EC" sz="2000" b="1" dirty="0">
              <a:effectLst/>
              <a:latin typeface="Times New Roman" panose="02020603050405020304" pitchFamily="18" charset="0"/>
              <a:ea typeface="Times New Roman" panose="02020603050405020304" pitchFamily="18" charset="0"/>
            </a:endParaRPr>
          </a:p>
        </p:txBody>
      </p:sp>
      <p:pic>
        <p:nvPicPr>
          <p:cNvPr id="5" name="Imagen 4">
            <a:extLst>
              <a:ext uri="{FF2B5EF4-FFF2-40B4-BE49-F238E27FC236}">
                <a16:creationId xmlns:a16="http://schemas.microsoft.com/office/drawing/2014/main" id="{1CEF57DE-55A0-4C2E-9DBE-BC7B66FD3920}"/>
              </a:ext>
            </a:extLst>
          </p:cNvPr>
          <p:cNvPicPr/>
          <p:nvPr/>
        </p:nvPicPr>
        <p:blipFill rotWithShape="1">
          <a:blip r:embed="rId2">
            <a:extLst>
              <a:ext uri="{28A0092B-C50C-407E-A947-70E740481C1C}">
                <a14:useLocalDpi xmlns:a14="http://schemas.microsoft.com/office/drawing/2010/main" val="0"/>
              </a:ext>
            </a:extLst>
          </a:blip>
          <a:srcRect l="18627" t="28596" r="43978" b="21237"/>
          <a:stretch/>
        </p:blipFill>
        <p:spPr bwMode="auto">
          <a:xfrm>
            <a:off x="6234224" y="2929628"/>
            <a:ext cx="4630999" cy="3507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8070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B5B443-E975-4EB7-BE1C-2C8879209EB4}"/>
              </a:ext>
            </a:extLst>
          </p:cNvPr>
          <p:cNvSpPr>
            <a:spLocks noGrp="1"/>
          </p:cNvSpPr>
          <p:nvPr>
            <p:ph type="title"/>
          </p:nvPr>
        </p:nvSpPr>
        <p:spPr/>
        <p:txBody>
          <a:bodyPr/>
          <a:lstStyle/>
          <a:p>
            <a:endParaRPr lang="es-EC"/>
          </a:p>
        </p:txBody>
      </p:sp>
      <p:sp>
        <p:nvSpPr>
          <p:cNvPr id="3" name="Marcador de contenido 2">
            <a:extLst>
              <a:ext uri="{FF2B5EF4-FFF2-40B4-BE49-F238E27FC236}">
                <a16:creationId xmlns:a16="http://schemas.microsoft.com/office/drawing/2014/main" id="{EA0AA7E7-75FB-4120-9051-363D0BE3DF10}"/>
              </a:ext>
            </a:extLst>
          </p:cNvPr>
          <p:cNvSpPr>
            <a:spLocks noGrp="1"/>
          </p:cNvSpPr>
          <p:nvPr>
            <p:ph idx="1"/>
          </p:nvPr>
        </p:nvSpPr>
        <p:spPr/>
        <p:txBody>
          <a:bodyPr/>
          <a:lstStyle/>
          <a:p>
            <a:pPr marL="0" indent="0">
              <a:lnSpc>
                <a:spcPct val="115000"/>
              </a:lnSpc>
              <a:spcAft>
                <a:spcPts val="120"/>
              </a:spcAft>
              <a:buNone/>
            </a:pPr>
            <a:r>
              <a:rPr lang="es-EC" sz="1800" b="1" dirty="0">
                <a:solidFill>
                  <a:srgbClr val="000000"/>
                </a:solidFill>
                <a:effectLst/>
                <a:latin typeface="Arial" panose="020B0604020202020204" pitchFamily="34" charset="0"/>
                <a:ea typeface="Calibri" panose="020F0502020204030204" pitchFamily="34" charset="0"/>
              </a:rPr>
              <a:t>SRAM</a:t>
            </a:r>
            <a:r>
              <a:rPr lang="es-EC" sz="1800" dirty="0">
                <a:solidFill>
                  <a:srgbClr val="000000"/>
                </a:solidFill>
                <a:effectLst/>
                <a:latin typeface="Arial" panose="020B0604020202020204" pitchFamily="34" charset="0"/>
                <a:ea typeface="Calibri" panose="020F0502020204030204" pitchFamily="34" charset="0"/>
              </a:rPr>
              <a:t> (</a:t>
            </a:r>
            <a:r>
              <a:rPr lang="es-EC" sz="1800" i="1" dirty="0">
                <a:solidFill>
                  <a:srgbClr val="000000"/>
                </a:solidFill>
                <a:latin typeface="Arial" panose="020B0604020202020204" pitchFamily="34" charset="0"/>
                <a:ea typeface="Calibri" panose="020F0502020204030204" pitchFamily="34" charset="0"/>
              </a:rPr>
              <a:t>Static random-access memory</a:t>
            </a:r>
            <a:r>
              <a:rPr lang="es-EC" sz="1800" dirty="0">
                <a:solidFill>
                  <a:srgbClr val="000000"/>
                </a:solidFill>
                <a:effectLst/>
                <a:latin typeface="Arial" panose="020B0604020202020204" pitchFamily="34" charset="0"/>
                <a:ea typeface="Calibri" panose="020F0502020204030204" pitchFamily="34" charset="0"/>
              </a:rPr>
              <a:t>).</a:t>
            </a:r>
            <a:endParaRPr lang="es-EC" sz="1800" dirty="0">
              <a:effectLst/>
              <a:latin typeface="Calibri" panose="020F0502020204030204" pitchFamily="34" charset="0"/>
              <a:ea typeface="Calibri" panose="020F0502020204030204" pitchFamily="34" charset="0"/>
            </a:endParaRPr>
          </a:p>
          <a:p>
            <a:pPr>
              <a:lnSpc>
                <a:spcPct val="115000"/>
              </a:lnSpc>
              <a:spcAft>
                <a:spcPts val="120"/>
              </a:spcAft>
            </a:pPr>
            <a:r>
              <a:rPr lang="es-EC" sz="1800" dirty="0">
                <a:solidFill>
                  <a:srgbClr val="0D0D0D"/>
                </a:solidFill>
                <a:effectLst/>
                <a:latin typeface="Times New Roman" panose="02020603050405020304" pitchFamily="18" charset="0"/>
                <a:ea typeface="Calibri" panose="020F0502020204030204" pitchFamily="34" charset="0"/>
              </a:rPr>
              <a:t>SRAM son las siglas de la voz inglesa Static Random Access Memory, que significa memoria estática de </a:t>
            </a:r>
            <a:r>
              <a:rPr lang="es-EC" sz="1800" dirty="0">
                <a:solidFill>
                  <a:srgbClr val="0D0D0D"/>
                </a:solidFill>
                <a:latin typeface="Times New Roman" panose="02020603050405020304" pitchFamily="18" charset="0"/>
                <a:ea typeface="Calibri" panose="020F0502020204030204" pitchFamily="34" charset="0"/>
              </a:rPr>
              <a:t>acceso aleatorio</a:t>
            </a:r>
            <a:r>
              <a:rPr lang="es-EC" sz="1800" dirty="0">
                <a:solidFill>
                  <a:srgbClr val="0D0D0D"/>
                </a:solidFill>
                <a:effectLst/>
                <a:latin typeface="Times New Roman" panose="02020603050405020304" pitchFamily="18" charset="0"/>
                <a:ea typeface="Calibri" panose="020F0502020204030204" pitchFamily="34" charset="0"/>
              </a:rPr>
              <a:t> (o </a:t>
            </a:r>
            <a:r>
              <a:rPr lang="es-EC" sz="1800" dirty="0">
                <a:solidFill>
                  <a:srgbClr val="0D0D0D"/>
                </a:solidFill>
                <a:latin typeface="Times New Roman" panose="02020603050405020304" pitchFamily="18" charset="0"/>
                <a:ea typeface="Calibri" panose="020F0502020204030204" pitchFamily="34" charset="0"/>
              </a:rPr>
              <a:t>RAM</a:t>
            </a:r>
            <a:r>
              <a:rPr lang="es-EC" sz="1800" dirty="0">
                <a:solidFill>
                  <a:srgbClr val="0D0D0D"/>
                </a:solidFill>
                <a:effectLst/>
                <a:latin typeface="Times New Roman" panose="02020603050405020304" pitchFamily="18" charset="0"/>
                <a:ea typeface="Calibri" panose="020F0502020204030204" pitchFamily="34" charset="0"/>
              </a:rPr>
              <a:t> estática), para denominar a un tipo de tecnología de memoria RAM basada en semiconductores, capaz de mantener los datos, mientras siga alimentada, sin necesidad de circuito de refresco. Este concepto surge en oposición al de memoria </a:t>
            </a:r>
            <a:r>
              <a:rPr lang="es-EC" sz="1800" dirty="0">
                <a:solidFill>
                  <a:srgbClr val="0D0D0D"/>
                </a:solidFill>
                <a:latin typeface="Times New Roman" panose="02020603050405020304" pitchFamily="18" charset="0"/>
                <a:ea typeface="Calibri" panose="020F0502020204030204" pitchFamily="34" charset="0"/>
              </a:rPr>
              <a:t>DRAM</a:t>
            </a:r>
            <a:r>
              <a:rPr lang="es-EC" sz="1800" dirty="0">
                <a:solidFill>
                  <a:srgbClr val="0D0D0D"/>
                </a:solidFill>
                <a:effectLst/>
                <a:latin typeface="Times New Roman" panose="02020603050405020304" pitchFamily="18" charset="0"/>
                <a:ea typeface="Calibri" panose="020F0502020204030204" pitchFamily="34" charset="0"/>
              </a:rPr>
              <a:t> (RAM dinámica), con la que se denomina al tipo de tecnología RAM basada en condensadores, que sí necesita refresco dinámico de sus cargas.</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3766608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6EACF6D6-B368-4F9B-BE56-A765AF7C2666}"/>
              </a:ext>
            </a:extLst>
          </p:cNvPr>
          <p:cNvGraphicFramePr>
            <a:graphicFrameLocks noGrp="1"/>
          </p:cNvGraphicFramePr>
          <p:nvPr>
            <p:ph idx="1"/>
            <p:extLst>
              <p:ext uri="{D42A27DB-BD31-4B8C-83A1-F6EECF244321}">
                <p14:modId xmlns:p14="http://schemas.microsoft.com/office/powerpoint/2010/main" val="1490079954"/>
              </p:ext>
            </p:extLst>
          </p:nvPr>
        </p:nvGraphicFramePr>
        <p:xfrm>
          <a:off x="632012"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593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a:extLst>
              <a:ext uri="{FF2B5EF4-FFF2-40B4-BE49-F238E27FC236}">
                <a16:creationId xmlns:a16="http://schemas.microsoft.com/office/drawing/2014/main" id="{45DB94AB-DF30-4D03-A2A5-1D072655B381}"/>
              </a:ext>
            </a:extLst>
          </p:cNvPr>
          <p:cNvGraphicFramePr>
            <a:graphicFrameLocks noGrp="1"/>
          </p:cNvGraphicFramePr>
          <p:nvPr>
            <p:ph idx="1"/>
            <p:extLst>
              <p:ext uri="{D42A27DB-BD31-4B8C-83A1-F6EECF244321}">
                <p14:modId xmlns:p14="http://schemas.microsoft.com/office/powerpoint/2010/main" val="5109377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729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C4ACC62E-96FF-45A3-9E0B-4660678E357F}"/>
              </a:ext>
            </a:extLst>
          </p:cNvPr>
          <p:cNvGraphicFramePr>
            <a:graphicFrameLocks noGrp="1"/>
          </p:cNvGraphicFramePr>
          <p:nvPr>
            <p:ph idx="1"/>
            <p:extLst>
              <p:ext uri="{D42A27DB-BD31-4B8C-83A1-F6EECF244321}">
                <p14:modId xmlns:p14="http://schemas.microsoft.com/office/powerpoint/2010/main" val="33410552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3616738B-64DC-404C-BFB9-5FBA175D7226}"/>
              </a:ext>
            </a:extLst>
          </p:cNvPr>
          <p:cNvPicPr>
            <a:picLocks noChangeAspect="1"/>
          </p:cNvPicPr>
          <p:nvPr/>
        </p:nvPicPr>
        <p:blipFill rotWithShape="1">
          <a:blip r:embed="rId7"/>
          <a:srcRect l="67647" t="70196" r="10662" b="19346"/>
          <a:stretch/>
        </p:blipFill>
        <p:spPr>
          <a:xfrm>
            <a:off x="5069541" y="2653554"/>
            <a:ext cx="2052917" cy="556725"/>
          </a:xfrm>
          <a:prstGeom prst="rect">
            <a:avLst/>
          </a:prstGeom>
        </p:spPr>
      </p:pic>
    </p:spTree>
    <p:extLst>
      <p:ext uri="{BB962C8B-B14F-4D97-AF65-F5344CB8AC3E}">
        <p14:creationId xmlns:p14="http://schemas.microsoft.com/office/powerpoint/2010/main" val="3302430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4A806ED2-4981-452A-BC0A-EBF664896660}"/>
              </a:ext>
            </a:extLst>
          </p:cNvPr>
          <p:cNvGraphicFramePr>
            <a:graphicFrameLocks noGrp="1"/>
          </p:cNvGraphicFramePr>
          <p:nvPr>
            <p:ph idx="1"/>
            <p:extLst>
              <p:ext uri="{D42A27DB-BD31-4B8C-83A1-F6EECF244321}">
                <p14:modId xmlns:p14="http://schemas.microsoft.com/office/powerpoint/2010/main" val="9918688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6483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7DB6C-4527-4B2F-9E59-EF26F907F4F4}"/>
              </a:ext>
            </a:extLst>
          </p:cNvPr>
          <p:cNvSpPr>
            <a:spLocks noGrp="1"/>
          </p:cNvSpPr>
          <p:nvPr>
            <p:ph type="title"/>
          </p:nvPr>
        </p:nvSpPr>
        <p:spPr/>
        <p:txBody>
          <a:bodyPr>
            <a:normAutofit/>
          </a:bodyPr>
          <a:lstStyle/>
          <a:p>
            <a:r>
              <a:rPr lang="es-EC" sz="2000" b="1" dirty="0">
                <a:solidFill>
                  <a:srgbClr val="FF0000"/>
                </a:solidFill>
                <a:effectLst/>
                <a:latin typeface="Times New Roman" panose="02020603050405020304" pitchFamily="18" charset="0"/>
                <a:ea typeface="Calibri" panose="020F0502020204030204" pitchFamily="34" charset="0"/>
              </a:rPr>
              <a:t>COMPARACIÓN SDR-DDR-DDR2-DDR3</a:t>
            </a:r>
            <a:endParaRPr lang="es-EC" sz="4800" dirty="0">
              <a:solidFill>
                <a:srgbClr val="FF0000"/>
              </a:solidFill>
            </a:endParaRPr>
          </a:p>
        </p:txBody>
      </p:sp>
      <p:sp>
        <p:nvSpPr>
          <p:cNvPr id="3" name="Marcador de contenido 2">
            <a:extLst>
              <a:ext uri="{FF2B5EF4-FFF2-40B4-BE49-F238E27FC236}">
                <a16:creationId xmlns:a16="http://schemas.microsoft.com/office/drawing/2014/main" id="{4F9A1486-6C4E-4ECA-B57D-8C568AD508DF}"/>
              </a:ext>
            </a:extLst>
          </p:cNvPr>
          <p:cNvSpPr>
            <a:spLocks noGrp="1"/>
          </p:cNvSpPr>
          <p:nvPr>
            <p:ph idx="1"/>
          </p:nvPr>
        </p:nvSpPr>
        <p:spPr/>
        <p:txBody>
          <a:bodyPr/>
          <a:lstStyle/>
          <a:p>
            <a:pPr>
              <a:lnSpc>
                <a:spcPts val="2100"/>
              </a:lnSpc>
              <a:spcAft>
                <a:spcPts val="360"/>
              </a:spcAft>
            </a:pPr>
            <a:r>
              <a:rPr lang="es-EC" sz="1800" b="1" spc="-15" dirty="0">
                <a:solidFill>
                  <a:srgbClr val="FF0000"/>
                </a:solidFill>
                <a:effectLst/>
                <a:latin typeface="Times New Roman" panose="02020603050405020304" pitchFamily="18" charset="0"/>
                <a:ea typeface="Times New Roman" panose="02020603050405020304" pitchFamily="18" charset="0"/>
              </a:rPr>
              <a:t>Memoria RAM DDR</a:t>
            </a:r>
            <a:r>
              <a:rPr lang="es-EC" sz="1800" spc="-15" dirty="0">
                <a:solidFill>
                  <a:srgbClr val="FF0000"/>
                </a:solidFill>
                <a:effectLst/>
                <a:latin typeface="Times New Roman" panose="02020603050405020304" pitchFamily="18" charset="0"/>
                <a:ea typeface="Times New Roman" panose="02020603050405020304" pitchFamily="18" charset="0"/>
              </a:rPr>
              <a:t>: </a:t>
            </a:r>
            <a:r>
              <a:rPr lang="es-EC" sz="1800" spc="-15" dirty="0">
                <a:solidFill>
                  <a:srgbClr val="333333"/>
                </a:solidFill>
                <a:effectLst/>
                <a:latin typeface="Times New Roman" panose="02020603050405020304" pitchFamily="18" charset="0"/>
                <a:ea typeface="Times New Roman" panose="02020603050405020304" pitchFamily="18" charset="0"/>
              </a:rPr>
              <a:t>lanzada en el año 2000, no empezó a usarse hasta casi 2002. Operaba a 2.5 V y 2.6 V y su densidad máxima era de 128 MB (por lo que no había módulos con más de 1 GB) con una velocidad de 266 MT/s (100-200 MHz).</a:t>
            </a:r>
            <a:endParaRPr lang="es-EC" sz="1800" dirty="0">
              <a:effectLst/>
              <a:latin typeface="Calibri" panose="020F0502020204030204" pitchFamily="34" charset="0"/>
              <a:ea typeface="Calibri" panose="020F0502020204030204" pitchFamily="34" charset="0"/>
            </a:endParaRPr>
          </a:p>
          <a:p>
            <a:pPr>
              <a:lnSpc>
                <a:spcPts val="2100"/>
              </a:lnSpc>
              <a:spcAft>
                <a:spcPts val="360"/>
              </a:spcAft>
            </a:pPr>
            <a:r>
              <a:rPr lang="es-EC" sz="1800" b="1" spc="-15" dirty="0">
                <a:solidFill>
                  <a:srgbClr val="FF0000"/>
                </a:solidFill>
                <a:effectLst/>
                <a:latin typeface="Times New Roman" panose="02020603050405020304" pitchFamily="18" charset="0"/>
                <a:ea typeface="Times New Roman" panose="02020603050405020304" pitchFamily="18" charset="0"/>
              </a:rPr>
              <a:t>Memoria RAM DDR2</a:t>
            </a:r>
            <a:r>
              <a:rPr lang="es-EC" sz="1800" spc="-15" dirty="0">
                <a:solidFill>
                  <a:srgbClr val="FF0000"/>
                </a:solidFill>
                <a:effectLst/>
                <a:latin typeface="Times New Roman" panose="02020603050405020304" pitchFamily="18" charset="0"/>
                <a:ea typeface="Times New Roman" panose="02020603050405020304" pitchFamily="18" charset="0"/>
              </a:rPr>
              <a:t>: </a:t>
            </a:r>
            <a:r>
              <a:rPr lang="es-EC" sz="1800" spc="-15" dirty="0">
                <a:solidFill>
                  <a:srgbClr val="333333"/>
                </a:solidFill>
                <a:effectLst/>
                <a:latin typeface="Times New Roman" panose="02020603050405020304" pitchFamily="18" charset="0"/>
                <a:ea typeface="Times New Roman" panose="02020603050405020304" pitchFamily="18" charset="0"/>
              </a:rPr>
              <a:t>lanzada hacia 2004, funcionaba a un voltaje de 1.8 voltios, un 28% menos que DDR. Se dobló su densidad máxima hasta los 256 MB (2 GB por módulo). Lógicamente la velocidad máxima también se multiplicó, llegando a 533 MHz.</a:t>
            </a:r>
            <a:endParaRPr lang="es-EC" sz="1800" dirty="0">
              <a:effectLst/>
              <a:latin typeface="Calibri" panose="020F0502020204030204" pitchFamily="34" charset="0"/>
              <a:ea typeface="Calibri" panose="020F0502020204030204" pitchFamily="34" charset="0"/>
            </a:endParaRPr>
          </a:p>
          <a:p>
            <a:r>
              <a:rPr lang="es-EC" sz="1800" b="1" spc="-15" dirty="0">
                <a:solidFill>
                  <a:srgbClr val="FF0000"/>
                </a:solidFill>
                <a:effectLst/>
                <a:latin typeface="Times New Roman" panose="02020603050405020304" pitchFamily="18" charset="0"/>
                <a:ea typeface="Times New Roman" panose="02020603050405020304" pitchFamily="18" charset="0"/>
              </a:rPr>
              <a:t>Memoria RAM DDR3</a:t>
            </a:r>
            <a:r>
              <a:rPr lang="es-EC" sz="1800" spc="-15" dirty="0">
                <a:solidFill>
                  <a:srgbClr val="FF0000"/>
                </a:solidFill>
                <a:effectLst/>
                <a:latin typeface="Times New Roman" panose="02020603050405020304" pitchFamily="18" charset="0"/>
                <a:ea typeface="Times New Roman" panose="02020603050405020304" pitchFamily="18" charset="0"/>
              </a:rPr>
              <a:t>: </a:t>
            </a:r>
            <a:r>
              <a:rPr lang="es-EC" sz="1800" spc="-15" dirty="0">
                <a:solidFill>
                  <a:srgbClr val="333333"/>
                </a:solidFill>
                <a:effectLst/>
                <a:latin typeface="Times New Roman" panose="02020603050405020304" pitchFamily="18" charset="0"/>
                <a:ea typeface="Times New Roman" panose="02020603050405020304" pitchFamily="18" charset="0"/>
              </a:rPr>
              <a:t>este lanzamiento se produjo en 2007, y supuso toda una revolución porque aquí se implementaron los perfiles XMP. Para empezar los módulos de memoria operaban a 1.5 V y 1.65 V, con velocidades base de 1.066 MHz, pero que llegaron mucho más allá, y la densidad llegó hasta a 8 GB por módulo.</a:t>
            </a:r>
            <a:endParaRPr lang="es-EC" sz="1800" dirty="0">
              <a:effectLst/>
              <a:latin typeface="Calibri" panose="020F0502020204030204" pitchFamily="34" charset="0"/>
              <a:ea typeface="Calibri" panose="020F0502020204030204" pitchFamily="34" charset="0"/>
            </a:endParaRPr>
          </a:p>
          <a:p>
            <a:r>
              <a:rPr lang="es-EC" sz="1800" b="1" spc="-15" dirty="0">
                <a:solidFill>
                  <a:srgbClr val="FF0000"/>
                </a:solidFill>
                <a:effectLst/>
                <a:latin typeface="Times New Roman" panose="02020603050405020304" pitchFamily="18" charset="0"/>
                <a:ea typeface="Times New Roman" panose="02020603050405020304" pitchFamily="18" charset="0"/>
              </a:rPr>
              <a:t>Memoria RAM DDR4</a:t>
            </a:r>
            <a:r>
              <a:rPr lang="es-EC" sz="1800" spc="-15" dirty="0">
                <a:solidFill>
                  <a:srgbClr val="FF0000"/>
                </a:solidFill>
                <a:effectLst/>
                <a:latin typeface="Times New Roman" panose="02020603050405020304" pitchFamily="18" charset="0"/>
                <a:ea typeface="Times New Roman" panose="02020603050405020304" pitchFamily="18" charset="0"/>
              </a:rPr>
              <a:t>: </a:t>
            </a:r>
            <a:r>
              <a:rPr lang="es-EC" sz="1800" spc="-15" dirty="0">
                <a:solidFill>
                  <a:srgbClr val="333333"/>
                </a:solidFill>
                <a:effectLst/>
                <a:latin typeface="Times New Roman" panose="02020603050405020304" pitchFamily="18" charset="0"/>
                <a:ea typeface="Times New Roman" panose="02020603050405020304" pitchFamily="18" charset="0"/>
              </a:rPr>
              <a:t>este lanzamiento se hizo de rogar y no llegó hasta 2014, pero a día de hoy es ya el más extendido. Se reduce el voltaje hasta 1.05 y 1.2 V, aunque muchos módulos operan a 1.35 V. La velocidad se ha visto notablemente incrementada y cada vez lanzan memorias más rápidas de fábrica, pero su base comenzó en los 2133 MHz. Actualmente ya hay módulos de 32 GB, pero esto también se va ampliando poco a poco.</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403323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84CAB0-2979-484C-BC0E-71F920E7CCB7}"/>
              </a:ext>
            </a:extLst>
          </p:cNvPr>
          <p:cNvSpPr>
            <a:spLocks noGrp="1"/>
          </p:cNvSpPr>
          <p:nvPr>
            <p:ph idx="1"/>
          </p:nvPr>
        </p:nvSpPr>
        <p:spPr/>
        <p:txBody>
          <a:bodyPr/>
          <a:lstStyle/>
          <a:p>
            <a:r>
              <a:rPr lang="es-EC" sz="1800" b="1" spc="-15" dirty="0">
                <a:solidFill>
                  <a:srgbClr val="FF0000"/>
                </a:solidFill>
                <a:effectLst/>
                <a:latin typeface="Times New Roman" panose="02020603050405020304" pitchFamily="18" charset="0"/>
                <a:ea typeface="Times New Roman" panose="02020603050405020304" pitchFamily="18" charset="0"/>
              </a:rPr>
              <a:t>Memoria RAM DDR5:</a:t>
            </a:r>
            <a:r>
              <a:rPr lang="es-EC" sz="1800" spc="-15" dirty="0">
                <a:solidFill>
                  <a:srgbClr val="FF0000"/>
                </a:solidFill>
                <a:effectLst/>
                <a:latin typeface="Times New Roman" panose="02020603050405020304" pitchFamily="18" charset="0"/>
                <a:ea typeface="Times New Roman" panose="02020603050405020304" pitchFamily="18" charset="0"/>
              </a:rPr>
              <a:t> </a:t>
            </a:r>
            <a:r>
              <a:rPr lang="es-EC" sz="1800" spc="-15" dirty="0">
                <a:solidFill>
                  <a:srgbClr val="333333"/>
                </a:solidFill>
                <a:effectLst/>
                <a:latin typeface="Times New Roman" panose="02020603050405020304" pitchFamily="18" charset="0"/>
                <a:ea typeface="Times New Roman" panose="02020603050405020304" pitchFamily="18" charset="0"/>
              </a:rPr>
              <a:t>Su lanzamiento comercial se produjo a finales en el 2021, llegará a anchos de banda de hasta 6.4 Gbps en sus modelos iniciales y va a ser la primera memoria DDR de doble canal en un solo chip. Además, su consumo bajará por la clásica reducción de voltaje, esta vez a 1.2 V y posteriormente se conseguirán velocidades más elevadas de hasta 10 o 12 Gbps con solo 1,1V. Su capacidad de almacenamiento máxima en un módulo de memoria es de 128 GB y tiene la particularidad de traer por primera vez la capacidad de variar el voltaje y con ello la velocidad de reloj dentro de la propia unidad DIMM.</a:t>
            </a:r>
            <a:br>
              <a:rPr lang="es-EC" sz="1800" spc="-15" dirty="0">
                <a:solidFill>
                  <a:srgbClr val="333333"/>
                </a:solidFill>
                <a:effectLst/>
                <a:latin typeface="Times New Roman" panose="02020603050405020304" pitchFamily="18" charset="0"/>
                <a:ea typeface="Times New Roman" panose="02020603050405020304" pitchFamily="18" charset="0"/>
              </a:rPr>
            </a:br>
            <a:r>
              <a:rPr lang="es-EC" sz="1800" spc="-15" dirty="0">
                <a:solidFill>
                  <a:srgbClr val="333333"/>
                </a:solidFill>
                <a:effectLst/>
                <a:latin typeface="Times New Roman" panose="02020603050405020304" pitchFamily="18" charset="0"/>
                <a:ea typeface="Times New Roman" panose="02020603050405020304" pitchFamily="18" charset="0"/>
              </a:rPr>
              <a:t>Este controlador se denomina PMIC y representa el mayor salto evolutivo en la memoria RAM de la historia por las capacidades que posee.</a:t>
            </a:r>
            <a:endParaRPr lang="es-EC" sz="1800" dirty="0">
              <a:effectLst/>
              <a:latin typeface="Calibri" panose="020F0502020204030204" pitchFamily="34" charset="0"/>
              <a:ea typeface="Calibri" panose="020F0502020204030204" pitchFamily="34" charset="0"/>
            </a:endParaRPr>
          </a:p>
          <a:p>
            <a:endParaRPr lang="es-EC" dirty="0"/>
          </a:p>
        </p:txBody>
      </p:sp>
    </p:spTree>
    <p:extLst>
      <p:ext uri="{BB962C8B-B14F-4D97-AF65-F5344CB8AC3E}">
        <p14:creationId xmlns:p14="http://schemas.microsoft.com/office/powerpoint/2010/main" val="1483334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0DC6E66-CD99-4084-A243-AD18CC681E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2235" y="310590"/>
            <a:ext cx="4238682" cy="4351338"/>
          </a:xfrm>
        </p:spPr>
      </p:pic>
      <p:pic>
        <p:nvPicPr>
          <p:cNvPr id="7" name="Imagen 6">
            <a:extLst>
              <a:ext uri="{FF2B5EF4-FFF2-40B4-BE49-F238E27FC236}">
                <a16:creationId xmlns:a16="http://schemas.microsoft.com/office/drawing/2014/main" id="{E80C4878-A306-4CBE-BD39-9971AA0B19A4}"/>
              </a:ext>
            </a:extLst>
          </p:cNvPr>
          <p:cNvPicPr>
            <a:picLocks noChangeAspect="1"/>
          </p:cNvPicPr>
          <p:nvPr/>
        </p:nvPicPr>
        <p:blipFill rotWithShape="1">
          <a:blip r:embed="rId3">
            <a:extLst>
              <a:ext uri="{28A0092B-C50C-407E-A947-70E740481C1C}">
                <a14:useLocalDpi xmlns:a14="http://schemas.microsoft.com/office/drawing/2010/main" val="0"/>
              </a:ext>
            </a:extLst>
          </a:blip>
          <a:srcRect l="-1" t="33022" r="155" b="33489"/>
          <a:stretch/>
        </p:blipFill>
        <p:spPr>
          <a:xfrm>
            <a:off x="4123763" y="4661928"/>
            <a:ext cx="3660915" cy="1227884"/>
          </a:xfrm>
          <a:prstGeom prst="rect">
            <a:avLst/>
          </a:prstGeom>
        </p:spPr>
      </p:pic>
      <p:sp>
        <p:nvSpPr>
          <p:cNvPr id="8" name="CuadroTexto 7">
            <a:extLst>
              <a:ext uri="{FF2B5EF4-FFF2-40B4-BE49-F238E27FC236}">
                <a16:creationId xmlns:a16="http://schemas.microsoft.com/office/drawing/2014/main" id="{5384F11D-5FBC-4FE5-8AFD-CE47214F9501}"/>
              </a:ext>
            </a:extLst>
          </p:cNvPr>
          <p:cNvSpPr txBox="1"/>
          <p:nvPr/>
        </p:nvSpPr>
        <p:spPr>
          <a:xfrm>
            <a:off x="3406587" y="5077898"/>
            <a:ext cx="717176" cy="369332"/>
          </a:xfrm>
          <a:prstGeom prst="rect">
            <a:avLst/>
          </a:prstGeom>
          <a:noFill/>
        </p:spPr>
        <p:txBody>
          <a:bodyPr wrap="square" rtlCol="0">
            <a:spAutoFit/>
          </a:bodyPr>
          <a:lstStyle/>
          <a:p>
            <a:r>
              <a:rPr lang="es-ES" b="1" dirty="0"/>
              <a:t>DDR5</a:t>
            </a:r>
            <a:endParaRPr lang="es-EC" b="1" dirty="0"/>
          </a:p>
        </p:txBody>
      </p:sp>
    </p:spTree>
    <p:extLst>
      <p:ext uri="{BB962C8B-B14F-4D97-AF65-F5344CB8AC3E}">
        <p14:creationId xmlns:p14="http://schemas.microsoft.com/office/powerpoint/2010/main" val="421189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61C19A-9124-4437-B1A7-A98C56F3CD66}"/>
              </a:ext>
            </a:extLst>
          </p:cNvPr>
          <p:cNvSpPr>
            <a:spLocks noGrp="1"/>
          </p:cNvSpPr>
          <p:nvPr>
            <p:ph type="title"/>
          </p:nvPr>
        </p:nvSpPr>
        <p:spPr/>
        <p:txBody>
          <a:bodyPr/>
          <a:lstStyle/>
          <a:p>
            <a:r>
              <a:rPr lang="es-ES" b="1" dirty="0">
                <a:solidFill>
                  <a:srgbClr val="FF0000"/>
                </a:solidFill>
              </a:rPr>
              <a:t>RAM ESTATICA Y RAM DINAMICA</a:t>
            </a:r>
            <a:endParaRPr lang="es-EC" b="1" dirty="0">
              <a:solidFill>
                <a:srgbClr val="FF0000"/>
              </a:solidFill>
            </a:endParaRPr>
          </a:p>
        </p:txBody>
      </p:sp>
      <p:sp>
        <p:nvSpPr>
          <p:cNvPr id="3" name="Marcador de contenido 2">
            <a:extLst>
              <a:ext uri="{FF2B5EF4-FFF2-40B4-BE49-F238E27FC236}">
                <a16:creationId xmlns:a16="http://schemas.microsoft.com/office/drawing/2014/main" id="{5AA3DFF0-C0C0-4159-ACAF-BE3852E2FD8C}"/>
              </a:ext>
            </a:extLst>
          </p:cNvPr>
          <p:cNvSpPr>
            <a:spLocks noGrp="1"/>
          </p:cNvSpPr>
          <p:nvPr>
            <p:ph idx="1"/>
          </p:nvPr>
        </p:nvSpPr>
        <p:spPr>
          <a:xfrm>
            <a:off x="838201" y="1825625"/>
            <a:ext cx="4755776" cy="3992469"/>
          </a:xfrm>
        </p:spPr>
        <p:txBody>
          <a:bodyPr>
            <a:normAutofit/>
          </a:bodyPr>
          <a:lstStyle/>
          <a:p>
            <a:r>
              <a:rPr lang="es-ES" sz="2400" b="1" i="0" dirty="0">
                <a:solidFill>
                  <a:srgbClr val="FF0000"/>
                </a:solidFill>
                <a:effectLst/>
                <a:latin typeface="arial" panose="020B0604020202020204" pitchFamily="34" charset="0"/>
              </a:rPr>
              <a:t>RAM ESTATICA</a:t>
            </a:r>
          </a:p>
          <a:p>
            <a:pPr marL="0" indent="0">
              <a:buNone/>
            </a:pPr>
            <a:r>
              <a:rPr lang="es-ES" sz="2400" b="0" i="0" dirty="0">
                <a:effectLst/>
                <a:latin typeface="arial" panose="020B0604020202020204" pitchFamily="34" charset="0"/>
              </a:rPr>
              <a:t>SRAM son las siglas de la voz inglesa Static Random Access Memory, que significa memoria estática de acceso aleatorio, para denominar a un tipo de tecnología de memoria RAM basada en semiconductores, capaz de mantener los datos, mientras siga alimentada, sin necesidad de circuito de refresco.</a:t>
            </a:r>
            <a:endParaRPr lang="es-EC" sz="2400" dirty="0"/>
          </a:p>
        </p:txBody>
      </p:sp>
      <p:sp>
        <p:nvSpPr>
          <p:cNvPr id="4" name="Marcador de contenido 2">
            <a:extLst>
              <a:ext uri="{FF2B5EF4-FFF2-40B4-BE49-F238E27FC236}">
                <a16:creationId xmlns:a16="http://schemas.microsoft.com/office/drawing/2014/main" id="{72BEEA1F-750E-48DC-A19D-AFE40519B4F7}"/>
              </a:ext>
            </a:extLst>
          </p:cNvPr>
          <p:cNvSpPr txBox="1">
            <a:spLocks/>
          </p:cNvSpPr>
          <p:nvPr/>
        </p:nvSpPr>
        <p:spPr>
          <a:xfrm>
            <a:off x="6096000" y="1825625"/>
            <a:ext cx="4755776" cy="39924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solidFill>
                  <a:srgbClr val="FF0000"/>
                </a:solidFill>
                <a:latin typeface="arial" panose="020B0604020202020204" pitchFamily="34" charset="0"/>
              </a:rPr>
              <a:t>RAM DINAMICA</a:t>
            </a:r>
          </a:p>
          <a:p>
            <a:pPr marL="0" indent="0">
              <a:buNone/>
            </a:pPr>
            <a:r>
              <a:rPr lang="es-ES" sz="2400" dirty="0">
                <a:latin typeface="arial" panose="020B0604020202020204" pitchFamily="34" charset="0"/>
              </a:rPr>
              <a:t>SRAM son las siglas de la voz inglesa Static Random Access Memory, que significa memoria estática de acceso aleatorio, para denominar a un tipo de tecnología de memoria RAM basada en semiconductores, capaz de mantener los datos, mientras siga alimentada, sin necesidad de circuito de refresco.</a:t>
            </a:r>
            <a:endParaRPr lang="es-EC" sz="2400" dirty="0"/>
          </a:p>
        </p:txBody>
      </p:sp>
    </p:spTree>
    <p:extLst>
      <p:ext uri="{BB962C8B-B14F-4D97-AF65-F5344CB8AC3E}">
        <p14:creationId xmlns:p14="http://schemas.microsoft.com/office/powerpoint/2010/main" val="1975887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550A2A8-A0DA-4C57-A1DA-C4BB226E2BA3}"/>
              </a:ext>
            </a:extLst>
          </p:cNvPr>
          <p:cNvSpPr txBox="1"/>
          <p:nvPr/>
        </p:nvSpPr>
        <p:spPr>
          <a:xfrm>
            <a:off x="376518" y="1247858"/>
            <a:ext cx="4666129" cy="1631216"/>
          </a:xfrm>
          <a:prstGeom prst="rect">
            <a:avLst/>
          </a:prstGeom>
          <a:noFill/>
        </p:spPr>
        <p:txBody>
          <a:bodyPr wrap="square" rtlCol="0">
            <a:spAutoFit/>
          </a:bodyPr>
          <a:lstStyle/>
          <a:p>
            <a:r>
              <a:rPr lang="es-EC" sz="2000" b="1" dirty="0">
                <a:effectLst/>
                <a:latin typeface="Times New Roman" panose="02020603050405020304" pitchFamily="18" charset="0"/>
                <a:ea typeface="Calibri" panose="020F0502020204030204" pitchFamily="34" charset="0"/>
              </a:rPr>
              <a:t>Estática </a:t>
            </a:r>
          </a:p>
          <a:p>
            <a:r>
              <a:rPr lang="es-EC" sz="2000" dirty="0">
                <a:effectLst/>
                <a:latin typeface="Times New Roman" panose="02020603050405020304" pitchFamily="18" charset="0"/>
                <a:ea typeface="Calibri" panose="020F0502020204030204" pitchFamily="34" charset="0"/>
              </a:rPr>
              <a:t>* más rápida </a:t>
            </a:r>
            <a:endParaRPr lang="es-EC" sz="2000" b="1" dirty="0">
              <a:latin typeface="Times New Roman" panose="02020603050405020304" pitchFamily="18" charset="0"/>
              <a:ea typeface="Calibri" panose="020F0502020204030204" pitchFamily="34" charset="0"/>
            </a:endParaRPr>
          </a:p>
          <a:p>
            <a:r>
              <a:rPr lang="es-EC" sz="2000" dirty="0">
                <a:effectLst/>
                <a:latin typeface="Times New Roman" panose="02020603050405020304" pitchFamily="18" charset="0"/>
                <a:ea typeface="Calibri" panose="020F0502020204030204" pitchFamily="34" charset="0"/>
              </a:rPr>
              <a:t>* más fácil de usar (no necesita refresco</a:t>
            </a:r>
            <a:r>
              <a:rPr lang="es-EC" sz="2000" b="1" dirty="0">
                <a:effectLst/>
                <a:latin typeface="Times New Roman" panose="02020603050405020304" pitchFamily="18" charset="0"/>
                <a:ea typeface="Calibri" panose="020F0502020204030204" pitchFamily="34" charset="0"/>
              </a:rPr>
              <a:t>)</a:t>
            </a:r>
          </a:p>
          <a:p>
            <a:r>
              <a:rPr lang="es-EC" sz="2000" dirty="0">
                <a:effectLst/>
                <a:latin typeface="Times New Roman" panose="02020603050405020304" pitchFamily="18" charset="0"/>
                <a:ea typeface="Calibri" panose="020F0502020204030204" pitchFamily="34" charset="0"/>
              </a:rPr>
              <a:t>* más cara (más componentes = más área)</a:t>
            </a:r>
          </a:p>
          <a:p>
            <a:r>
              <a:rPr lang="es-EC" sz="2000" dirty="0">
                <a:effectLst/>
                <a:latin typeface="Times New Roman" panose="02020603050405020304" pitchFamily="18" charset="0"/>
                <a:ea typeface="Calibri" panose="020F0502020204030204" pitchFamily="34" charset="0"/>
              </a:rPr>
              <a:t>* puede ser asíncrona o síncrona  </a:t>
            </a:r>
            <a:endParaRPr lang="es-EC" sz="2000" dirty="0"/>
          </a:p>
        </p:txBody>
      </p:sp>
      <p:sp>
        <p:nvSpPr>
          <p:cNvPr id="7" name="CuadroTexto 6">
            <a:extLst>
              <a:ext uri="{FF2B5EF4-FFF2-40B4-BE49-F238E27FC236}">
                <a16:creationId xmlns:a16="http://schemas.microsoft.com/office/drawing/2014/main" id="{8AE40D58-22AC-42EA-A30B-374553B648C5}"/>
              </a:ext>
            </a:extLst>
          </p:cNvPr>
          <p:cNvSpPr txBox="1"/>
          <p:nvPr/>
        </p:nvSpPr>
        <p:spPr>
          <a:xfrm>
            <a:off x="6594501" y="1100106"/>
            <a:ext cx="5714040" cy="2242665"/>
          </a:xfrm>
          <a:prstGeom prst="rect">
            <a:avLst/>
          </a:prstGeom>
          <a:noFill/>
        </p:spPr>
        <p:txBody>
          <a:bodyPr wrap="square" rtlCol="0">
            <a:spAutoFit/>
          </a:bodyPr>
          <a:lstStyle/>
          <a:p>
            <a:r>
              <a:rPr lang="es-EC" b="1" dirty="0">
                <a:effectLst/>
                <a:latin typeface="Times New Roman" panose="02020603050405020304" pitchFamily="18" charset="0"/>
                <a:ea typeface="Calibri" panose="020F0502020204030204" pitchFamily="34" charset="0"/>
              </a:rPr>
              <a:t>Dinámica</a:t>
            </a:r>
          </a:p>
          <a:p>
            <a:r>
              <a:rPr lang="es-EC" dirty="0">
                <a:effectLst/>
                <a:latin typeface="Times New Roman" panose="02020603050405020304" pitchFamily="18" charset="0"/>
                <a:ea typeface="Calibri" panose="020F0502020204030204" pitchFamily="34" charset="0"/>
              </a:rPr>
              <a:t>* más lenta</a:t>
            </a:r>
            <a:endParaRPr lang="es-EC" b="1" dirty="0">
              <a:latin typeface="Times New Roman" panose="02020603050405020304" pitchFamily="18" charset="0"/>
              <a:ea typeface="Calibri" panose="020F0502020204030204" pitchFamily="34" charset="0"/>
            </a:endParaRPr>
          </a:p>
          <a:p>
            <a:r>
              <a:rPr lang="es-EC" dirty="0">
                <a:effectLst/>
                <a:latin typeface="Times New Roman" panose="02020603050405020304" pitchFamily="18" charset="0"/>
                <a:ea typeface="Calibri" panose="020F0502020204030204" pitchFamily="34" charset="0"/>
              </a:rPr>
              <a:t>*siempre síncrona</a:t>
            </a:r>
            <a:endParaRPr lang="es-EC" b="1" dirty="0">
              <a:effectLst/>
              <a:latin typeface="Times New Roman" panose="02020603050405020304" pitchFamily="18" charset="0"/>
              <a:ea typeface="Calibri" panose="020F0502020204030204" pitchFamily="34" charset="0"/>
            </a:endParaRPr>
          </a:p>
          <a:p>
            <a:r>
              <a:rPr lang="es-EC" dirty="0">
                <a:effectLst/>
                <a:latin typeface="Times New Roman" panose="02020603050405020304" pitchFamily="18" charset="0"/>
                <a:ea typeface="Calibri" panose="020F0502020204030204" pitchFamily="34" charset="0"/>
              </a:rPr>
              <a:t>*más barata (menos componentes = menos </a:t>
            </a:r>
            <a:r>
              <a:rPr lang="es-EC" dirty="0">
                <a:latin typeface="Times New Roman" panose="02020603050405020304" pitchFamily="18" charset="0"/>
                <a:ea typeface="Calibri" panose="020F0502020204030204" pitchFamily="34" charset="0"/>
              </a:rPr>
              <a:t>área</a:t>
            </a:r>
          </a:p>
          <a:p>
            <a:pPr>
              <a:lnSpc>
                <a:spcPct val="115000"/>
              </a:lnSpc>
              <a:spcAft>
                <a:spcPts val="1000"/>
              </a:spcAft>
            </a:pPr>
            <a:r>
              <a:rPr lang="es-EC" dirty="0">
                <a:effectLst/>
                <a:latin typeface="Times New Roman" panose="02020603050405020304" pitchFamily="18" charset="0"/>
                <a:ea typeface="Calibri" panose="020F0502020204030204" pitchFamily="34" charset="0"/>
              </a:rPr>
              <a:t>*más difícil de usar                                                                                           (señales de control adicional para operaciones de refresco)</a:t>
            </a:r>
            <a:endParaRPr lang="es-EC" dirty="0">
              <a:effectLst/>
              <a:latin typeface="Calibri" panose="020F0502020204030204" pitchFamily="34" charset="0"/>
              <a:ea typeface="Calibri" panose="020F0502020204030204" pitchFamily="34" charset="0"/>
            </a:endParaRPr>
          </a:p>
          <a:p>
            <a:pPr marL="285750" indent="-285750">
              <a:buFontTx/>
              <a:buChar char="-"/>
            </a:pPr>
            <a:endParaRPr lang="es-EC" dirty="0"/>
          </a:p>
        </p:txBody>
      </p:sp>
      <p:pic>
        <p:nvPicPr>
          <p:cNvPr id="9" name="Imagen 8">
            <a:extLst>
              <a:ext uri="{FF2B5EF4-FFF2-40B4-BE49-F238E27FC236}">
                <a16:creationId xmlns:a16="http://schemas.microsoft.com/office/drawing/2014/main" id="{93DA139A-67D9-4F1A-81A8-1A1B4F15A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3506"/>
            <a:ext cx="4129207" cy="2408704"/>
          </a:xfrm>
          <a:prstGeom prst="rect">
            <a:avLst/>
          </a:prstGeom>
        </p:spPr>
      </p:pic>
      <p:pic>
        <p:nvPicPr>
          <p:cNvPr id="11" name="Imagen 10">
            <a:extLst>
              <a:ext uri="{FF2B5EF4-FFF2-40B4-BE49-F238E27FC236}">
                <a16:creationId xmlns:a16="http://schemas.microsoft.com/office/drawing/2014/main" id="{FD035747-82F2-4C9A-934B-B3E4072DAAEA}"/>
              </a:ext>
            </a:extLst>
          </p:cNvPr>
          <p:cNvPicPr>
            <a:picLocks noChangeAspect="1"/>
          </p:cNvPicPr>
          <p:nvPr/>
        </p:nvPicPr>
        <p:blipFill rotWithShape="1">
          <a:blip r:embed="rId3">
            <a:extLst>
              <a:ext uri="{28A0092B-C50C-407E-A947-70E740481C1C}">
                <a14:useLocalDpi xmlns:a14="http://schemas.microsoft.com/office/drawing/2010/main" val="0"/>
              </a:ext>
            </a:extLst>
          </a:blip>
          <a:srcRect l="12428" t="14199" r="14958" b="19532"/>
          <a:stretch/>
        </p:blipFill>
        <p:spPr>
          <a:xfrm>
            <a:off x="6933372" y="2941318"/>
            <a:ext cx="3949781" cy="2571976"/>
          </a:xfrm>
          <a:prstGeom prst="rect">
            <a:avLst/>
          </a:prstGeom>
        </p:spPr>
      </p:pic>
      <p:pic>
        <p:nvPicPr>
          <p:cNvPr id="13" name="Imagen 12">
            <a:extLst>
              <a:ext uri="{FF2B5EF4-FFF2-40B4-BE49-F238E27FC236}">
                <a16:creationId xmlns:a16="http://schemas.microsoft.com/office/drawing/2014/main" id="{08CF76C7-A9BE-4AA8-9F82-72CF358EF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207" y="2941318"/>
            <a:ext cx="2804166" cy="2194564"/>
          </a:xfrm>
          <a:prstGeom prst="rect">
            <a:avLst/>
          </a:prstGeom>
        </p:spPr>
      </p:pic>
      <p:sp>
        <p:nvSpPr>
          <p:cNvPr id="14" name="CuadroTexto 13">
            <a:extLst>
              <a:ext uri="{FF2B5EF4-FFF2-40B4-BE49-F238E27FC236}">
                <a16:creationId xmlns:a16="http://schemas.microsoft.com/office/drawing/2014/main" id="{4A0E7C85-D8BD-4875-BA4B-FD29963696F8}"/>
              </a:ext>
            </a:extLst>
          </p:cNvPr>
          <p:cNvSpPr txBox="1"/>
          <p:nvPr/>
        </p:nvSpPr>
        <p:spPr>
          <a:xfrm>
            <a:off x="141673" y="5694999"/>
            <a:ext cx="3845860" cy="584775"/>
          </a:xfrm>
          <a:prstGeom prst="rect">
            <a:avLst/>
          </a:prstGeom>
          <a:noFill/>
        </p:spPr>
        <p:txBody>
          <a:bodyPr wrap="square" rtlCol="0">
            <a:spAutoFit/>
          </a:bodyPr>
          <a:lstStyle/>
          <a:p>
            <a:r>
              <a:rPr lang="es-ES" sz="3200" dirty="0">
                <a:solidFill>
                  <a:schemeClr val="accent2"/>
                </a:solidFill>
                <a:latin typeface="Arial Black" panose="020B0A04020102020204" pitchFamily="34" charset="0"/>
              </a:rPr>
              <a:t>RAM ESTATICA</a:t>
            </a:r>
            <a:endParaRPr lang="es-EC" sz="3200" dirty="0">
              <a:solidFill>
                <a:schemeClr val="accent2"/>
              </a:solidFill>
              <a:latin typeface="Arial Black" panose="020B0A04020102020204" pitchFamily="34" charset="0"/>
            </a:endParaRPr>
          </a:p>
        </p:txBody>
      </p:sp>
      <p:sp>
        <p:nvSpPr>
          <p:cNvPr id="15" name="CuadroTexto 14">
            <a:extLst>
              <a:ext uri="{FF2B5EF4-FFF2-40B4-BE49-F238E27FC236}">
                <a16:creationId xmlns:a16="http://schemas.microsoft.com/office/drawing/2014/main" id="{07CD333B-074C-4DDB-9C4F-ACD818B26858}"/>
              </a:ext>
            </a:extLst>
          </p:cNvPr>
          <p:cNvSpPr txBox="1"/>
          <p:nvPr/>
        </p:nvSpPr>
        <p:spPr>
          <a:xfrm>
            <a:off x="6866964" y="5694999"/>
            <a:ext cx="3845860" cy="584775"/>
          </a:xfrm>
          <a:prstGeom prst="rect">
            <a:avLst/>
          </a:prstGeom>
          <a:noFill/>
        </p:spPr>
        <p:txBody>
          <a:bodyPr wrap="square" rtlCol="0">
            <a:spAutoFit/>
          </a:bodyPr>
          <a:lstStyle/>
          <a:p>
            <a:r>
              <a:rPr lang="es-ES" sz="3200" b="1" dirty="0">
                <a:solidFill>
                  <a:schemeClr val="accent2"/>
                </a:solidFill>
                <a:latin typeface="Arial Black" panose="020B0A04020102020204" pitchFamily="34" charset="0"/>
              </a:rPr>
              <a:t>RAM DINAMICA</a:t>
            </a:r>
            <a:endParaRPr lang="es-EC" sz="3200" b="1" dirty="0">
              <a:solidFill>
                <a:schemeClr val="accent2"/>
              </a:solidFill>
              <a:latin typeface="Arial Black" panose="020B0A04020102020204" pitchFamily="34" charset="0"/>
            </a:endParaRPr>
          </a:p>
        </p:txBody>
      </p:sp>
      <p:sp>
        <p:nvSpPr>
          <p:cNvPr id="16" name="CuadroTexto 15">
            <a:extLst>
              <a:ext uri="{FF2B5EF4-FFF2-40B4-BE49-F238E27FC236}">
                <a16:creationId xmlns:a16="http://schemas.microsoft.com/office/drawing/2014/main" id="{E3FE8DBA-633A-4960-9987-C82A135BCE63}"/>
              </a:ext>
            </a:extLst>
          </p:cNvPr>
          <p:cNvSpPr txBox="1"/>
          <p:nvPr/>
        </p:nvSpPr>
        <p:spPr>
          <a:xfrm>
            <a:off x="1613648" y="132091"/>
            <a:ext cx="10201834" cy="646331"/>
          </a:xfrm>
          <a:prstGeom prst="rect">
            <a:avLst/>
          </a:prstGeom>
          <a:noFill/>
        </p:spPr>
        <p:txBody>
          <a:bodyPr wrap="square" rtlCol="0">
            <a:spAutoFit/>
          </a:bodyPr>
          <a:lstStyle/>
          <a:p>
            <a:r>
              <a:rPr lang="es-ES" sz="3600" b="1" dirty="0">
                <a:solidFill>
                  <a:srgbClr val="FF0000"/>
                </a:solidFill>
                <a:latin typeface="Times New Roman" panose="02020603050405020304" pitchFamily="18" charset="0"/>
                <a:cs typeface="Times New Roman" panose="02020603050405020304" pitchFamily="18" charset="0"/>
              </a:rPr>
              <a:t>RAM ESTATICA VS RAM DINAMICA</a:t>
            </a:r>
            <a:endParaRPr lang="es-EC" sz="3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34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67837-9A24-4A34-A784-CB9F3A60EE51}"/>
              </a:ext>
            </a:extLst>
          </p:cNvPr>
          <p:cNvSpPr>
            <a:spLocks noGrp="1"/>
          </p:cNvSpPr>
          <p:nvPr>
            <p:ph type="title"/>
          </p:nvPr>
        </p:nvSpPr>
        <p:spPr>
          <a:xfrm>
            <a:off x="2306170" y="221690"/>
            <a:ext cx="7579659" cy="665816"/>
          </a:xfrm>
        </p:spPr>
        <p:txBody>
          <a:bodyPr>
            <a:normAutofit/>
          </a:bodyPr>
          <a:lstStyle/>
          <a:p>
            <a:pPr algn="ctr" latinLnBrk="1"/>
            <a:r>
              <a:rPr lang="es-EC" sz="3600" b="1" i="0" dirty="0">
                <a:solidFill>
                  <a:srgbClr val="FF0000"/>
                </a:solidFill>
                <a:effectLst/>
                <a:latin typeface="Times New Roman" panose="02020603050405020304" pitchFamily="18" charset="0"/>
                <a:cs typeface="Times New Roman" panose="02020603050405020304" pitchFamily="18" charset="0"/>
              </a:rPr>
              <a:t>Tipos de memorias</a:t>
            </a:r>
          </a:p>
        </p:txBody>
      </p:sp>
      <p:pic>
        <p:nvPicPr>
          <p:cNvPr id="7" name="Marcador de contenido 6">
            <a:extLst>
              <a:ext uri="{FF2B5EF4-FFF2-40B4-BE49-F238E27FC236}">
                <a16:creationId xmlns:a16="http://schemas.microsoft.com/office/drawing/2014/main" id="{5D78C73D-B708-4F26-BF62-5269F8DD82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842" r="5360" b="3982"/>
          <a:stretch/>
        </p:blipFill>
        <p:spPr>
          <a:xfrm>
            <a:off x="1174376" y="887506"/>
            <a:ext cx="9449001" cy="5855733"/>
          </a:xfrm>
        </p:spPr>
      </p:pic>
    </p:spTree>
    <p:extLst>
      <p:ext uri="{BB962C8B-B14F-4D97-AF65-F5344CB8AC3E}">
        <p14:creationId xmlns:p14="http://schemas.microsoft.com/office/powerpoint/2010/main" val="2406489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CA059D6F-5657-4A54-BC8C-C120A34358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65" y="0"/>
            <a:ext cx="12440878" cy="6858000"/>
          </a:xfrm>
        </p:spPr>
      </p:pic>
    </p:spTree>
    <p:extLst>
      <p:ext uri="{BB962C8B-B14F-4D97-AF65-F5344CB8AC3E}">
        <p14:creationId xmlns:p14="http://schemas.microsoft.com/office/powerpoint/2010/main" val="80697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BCA3AE-DB68-41E2-97D1-F15079D15E51}"/>
              </a:ext>
            </a:extLst>
          </p:cNvPr>
          <p:cNvSpPr>
            <a:spLocks noGrp="1"/>
          </p:cNvSpPr>
          <p:nvPr>
            <p:ph type="title"/>
          </p:nvPr>
        </p:nvSpPr>
        <p:spPr>
          <a:xfrm>
            <a:off x="1492623" y="0"/>
            <a:ext cx="10515600" cy="1325563"/>
          </a:xfrm>
        </p:spPr>
        <p:txBody>
          <a:bodyPr/>
          <a:lstStyle/>
          <a:p>
            <a:r>
              <a:rPr lang="es-ES" b="1" dirty="0">
                <a:solidFill>
                  <a:srgbClr val="FF0000"/>
                </a:solidFill>
              </a:rPr>
              <a:t>Memoria principal </a:t>
            </a:r>
            <a:endParaRPr lang="es-EC" b="1" dirty="0">
              <a:solidFill>
                <a:srgbClr val="FF0000"/>
              </a:solidFill>
            </a:endParaRPr>
          </a:p>
        </p:txBody>
      </p:sp>
      <p:pic>
        <p:nvPicPr>
          <p:cNvPr id="5" name="Marcador de contenido 4">
            <a:extLst>
              <a:ext uri="{FF2B5EF4-FFF2-40B4-BE49-F238E27FC236}">
                <a16:creationId xmlns:a16="http://schemas.microsoft.com/office/drawing/2014/main" id="{351AB81D-625D-4124-9911-ACDEAA488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487" y="1580683"/>
            <a:ext cx="6571792" cy="3696633"/>
          </a:xfrm>
        </p:spPr>
      </p:pic>
      <p:sp>
        <p:nvSpPr>
          <p:cNvPr id="6" name="CuadroTexto 5">
            <a:extLst>
              <a:ext uri="{FF2B5EF4-FFF2-40B4-BE49-F238E27FC236}">
                <a16:creationId xmlns:a16="http://schemas.microsoft.com/office/drawing/2014/main" id="{0225F98E-8F19-49D8-A596-92591C9AB3D0}"/>
              </a:ext>
            </a:extLst>
          </p:cNvPr>
          <p:cNvSpPr txBox="1"/>
          <p:nvPr/>
        </p:nvSpPr>
        <p:spPr>
          <a:xfrm>
            <a:off x="7135906" y="612843"/>
            <a:ext cx="5056094" cy="4801314"/>
          </a:xfrm>
          <a:prstGeom prst="rect">
            <a:avLst/>
          </a:prstGeom>
          <a:noFill/>
        </p:spPr>
        <p:txBody>
          <a:bodyPr wrap="square" rtlCol="0">
            <a:spAutoFit/>
          </a:bodyPr>
          <a:lstStyle/>
          <a:p>
            <a:r>
              <a:rPr lang="es-ES" b="1" dirty="0">
                <a:solidFill>
                  <a:srgbClr val="FF0000"/>
                </a:solidFill>
              </a:rPr>
              <a:t>Chip SPD: </a:t>
            </a:r>
            <a:r>
              <a:rPr lang="es-ES" dirty="0">
                <a:solidFill>
                  <a:srgbClr val="202124"/>
                </a:solidFill>
                <a:latin typeface="arial" panose="020B0604020202020204" pitchFamily="34" charset="0"/>
              </a:rPr>
              <a:t>E</a:t>
            </a:r>
            <a:r>
              <a:rPr lang="es-ES" b="0" i="0" dirty="0">
                <a:solidFill>
                  <a:srgbClr val="202124"/>
                </a:solidFill>
                <a:effectLst/>
                <a:latin typeface="arial" panose="020B0604020202020204" pitchFamily="34" charset="0"/>
              </a:rPr>
              <a:t>s el </a:t>
            </a:r>
            <a:r>
              <a:rPr lang="es-ES" i="0" dirty="0">
                <a:solidFill>
                  <a:srgbClr val="202124"/>
                </a:solidFill>
                <a:effectLst/>
                <a:latin typeface="arial" panose="020B0604020202020204" pitchFamily="34" charset="0"/>
              </a:rPr>
              <a:t>encargado de almacenar datos relativos al módulo de memoria.</a:t>
            </a:r>
          </a:p>
          <a:p>
            <a:r>
              <a:rPr lang="es-ES" b="1" dirty="0">
                <a:solidFill>
                  <a:srgbClr val="FF0000"/>
                </a:solidFill>
                <a:latin typeface="arial" panose="020B0604020202020204" pitchFamily="34" charset="0"/>
              </a:rPr>
              <a:t>Banco de memoria: </a:t>
            </a:r>
            <a:r>
              <a:rPr lang="es-ES" b="0" i="0" dirty="0">
                <a:effectLst/>
                <a:latin typeface="arial" panose="020B0604020202020204" pitchFamily="34" charset="0"/>
              </a:rPr>
              <a:t>Banco de selección de memoria es una técnica utilizada en el campo de diseño de computadoras para aumentar la cantidad de memoria disponible al sistema.</a:t>
            </a:r>
          </a:p>
          <a:p>
            <a:r>
              <a:rPr lang="es-ES" b="1" dirty="0">
                <a:solidFill>
                  <a:srgbClr val="FF0000"/>
                </a:solidFill>
                <a:latin typeface="arial" panose="020B0604020202020204" pitchFamily="34" charset="0"/>
              </a:rPr>
              <a:t>Placa de componentes: </a:t>
            </a:r>
            <a:r>
              <a:rPr lang="es-ES" b="0" i="0" dirty="0">
                <a:solidFill>
                  <a:srgbClr val="202124"/>
                </a:solidFill>
                <a:effectLst/>
                <a:latin typeface="arial" panose="020B0604020202020204" pitchFamily="34" charset="0"/>
              </a:rPr>
              <a:t>Es la </a:t>
            </a:r>
            <a:r>
              <a:rPr lang="es-ES" i="0" dirty="0">
                <a:solidFill>
                  <a:srgbClr val="202124"/>
                </a:solidFill>
                <a:effectLst/>
                <a:latin typeface="arial" panose="020B0604020202020204" pitchFamily="34" charset="0"/>
              </a:rPr>
              <a:t>estructura que soporta los demás componentes y las pistas eléctricas que comunican cada una de las partes de estas.</a:t>
            </a:r>
            <a:endParaRPr lang="es-ES" dirty="0">
              <a:latin typeface="arial" panose="020B0604020202020204" pitchFamily="34" charset="0"/>
            </a:endParaRPr>
          </a:p>
          <a:p>
            <a:r>
              <a:rPr lang="es-ES" b="1" dirty="0">
                <a:solidFill>
                  <a:srgbClr val="FF0000"/>
                </a:solidFill>
                <a:latin typeface="arial" panose="020B0604020202020204" pitchFamily="34" charset="0"/>
              </a:rPr>
              <a:t>Buses de conexión: </a:t>
            </a:r>
            <a:r>
              <a:rPr lang="es-ES" i="0" dirty="0">
                <a:solidFill>
                  <a:srgbClr val="202124"/>
                </a:solidFill>
                <a:effectLst/>
                <a:latin typeface="arial" panose="020B0604020202020204" pitchFamily="34" charset="0"/>
              </a:rPr>
              <a:t>La memoria es direccionable, de forma que cada celda de memoria tiene su propia dirección</a:t>
            </a:r>
            <a:r>
              <a:rPr lang="es-ES" b="0" i="0" dirty="0">
                <a:solidFill>
                  <a:srgbClr val="202124"/>
                </a:solidFill>
                <a:effectLst/>
                <a:latin typeface="arial" panose="020B0604020202020204" pitchFamily="34" charset="0"/>
              </a:rPr>
              <a:t>. Las direcciones son un número que selecciona una celda de memoria dentro de la memoria principal o en el espacio de direcciones de la unidad de entrada/salida.</a:t>
            </a:r>
            <a:endParaRPr lang="es-EC" dirty="0"/>
          </a:p>
        </p:txBody>
      </p:sp>
    </p:spTree>
    <p:extLst>
      <p:ext uri="{BB962C8B-B14F-4D97-AF65-F5344CB8AC3E}">
        <p14:creationId xmlns:p14="http://schemas.microsoft.com/office/powerpoint/2010/main" val="66330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AD3F28-A6DD-441F-84C8-1B8885779D1F}"/>
              </a:ext>
            </a:extLst>
          </p:cNvPr>
          <p:cNvSpPr>
            <a:spLocks noGrp="1"/>
          </p:cNvSpPr>
          <p:nvPr>
            <p:ph type="title"/>
          </p:nvPr>
        </p:nvSpPr>
        <p:spPr/>
        <p:txBody>
          <a:bodyPr>
            <a:normAutofit/>
          </a:bodyPr>
          <a:lstStyle/>
          <a:p>
            <a:r>
              <a:rPr lang="es-EC" sz="2400" b="1" dirty="0">
                <a:solidFill>
                  <a:srgbClr val="FF0000"/>
                </a:solidFill>
                <a:effectLst/>
                <a:latin typeface="Times New Roman" panose="02020603050405020304" pitchFamily="18" charset="0"/>
                <a:ea typeface="Times New Roman" panose="02020603050405020304" pitchFamily="18" charset="0"/>
              </a:rPr>
              <a:t>MEDIDA DE LA MEMORIA</a:t>
            </a:r>
            <a:endParaRPr lang="es-EC" sz="5400" dirty="0">
              <a:solidFill>
                <a:srgbClr val="FF0000"/>
              </a:solidFill>
            </a:endParaRPr>
          </a:p>
        </p:txBody>
      </p:sp>
      <p:sp>
        <p:nvSpPr>
          <p:cNvPr id="3" name="Marcador de contenido 2">
            <a:extLst>
              <a:ext uri="{FF2B5EF4-FFF2-40B4-BE49-F238E27FC236}">
                <a16:creationId xmlns:a16="http://schemas.microsoft.com/office/drawing/2014/main" id="{925A8A28-FE8E-4963-8021-41617D160F40}"/>
              </a:ext>
            </a:extLst>
          </p:cNvPr>
          <p:cNvSpPr>
            <a:spLocks noGrp="1"/>
          </p:cNvSpPr>
          <p:nvPr>
            <p:ph idx="1"/>
          </p:nvPr>
        </p:nvSpPr>
        <p:spPr/>
        <p:txBody>
          <a:bodyPr/>
          <a:lstStyle/>
          <a:p>
            <a:pPr>
              <a:lnSpc>
                <a:spcPct val="115000"/>
              </a:lnSpc>
              <a:spcAft>
                <a:spcPts val="1000"/>
              </a:spcAft>
            </a:pPr>
            <a:r>
              <a:rPr lang="es-EC" sz="1800" dirty="0">
                <a:solidFill>
                  <a:srgbClr val="000000"/>
                </a:solidFill>
                <a:effectLst/>
                <a:latin typeface="Times New Roman" panose="02020603050405020304" pitchFamily="18" charset="0"/>
                <a:ea typeface="Times New Roman" panose="02020603050405020304" pitchFamily="18" charset="0"/>
              </a:rPr>
              <a:t>Un </a:t>
            </a:r>
            <a:r>
              <a:rPr lang="es-EC" sz="1800" spc="-75" dirty="0">
                <a:solidFill>
                  <a:srgbClr val="000000"/>
                </a:solidFill>
                <a:effectLst/>
                <a:latin typeface="Times New Roman" panose="02020603050405020304" pitchFamily="18" charset="0"/>
                <a:ea typeface="Times New Roman" panose="02020603050405020304" pitchFamily="18" charset="0"/>
              </a:rPr>
              <a:t>byte</a:t>
            </a:r>
            <a:r>
              <a:rPr lang="es-EC" sz="1800" dirty="0">
                <a:solidFill>
                  <a:srgbClr val="000000"/>
                </a:solidFill>
                <a:effectLst/>
                <a:latin typeface="Times New Roman" panose="02020603050405020304" pitchFamily="18" charset="0"/>
                <a:ea typeface="Times New Roman" panose="02020603050405020304" pitchFamily="18" charset="0"/>
              </a:rPr>
              <a:t> es la cantidad de memoria necesaria para </a:t>
            </a:r>
            <a:r>
              <a:rPr lang="es-EC" sz="1800" spc="-75" dirty="0">
                <a:solidFill>
                  <a:srgbClr val="000000"/>
                </a:solidFill>
                <a:effectLst/>
                <a:latin typeface="Times New Roman" panose="02020603050405020304" pitchFamily="18" charset="0"/>
                <a:ea typeface="Times New Roman" panose="02020603050405020304" pitchFamily="18" charset="0"/>
              </a:rPr>
              <a:t>almacenar un carácter, es decir, un carácter ocupa un</a:t>
            </a:r>
            <a:r>
              <a:rPr lang="es-EC" sz="1800" dirty="0">
                <a:solidFill>
                  <a:srgbClr val="000000"/>
                </a:solidFill>
                <a:effectLst/>
                <a:latin typeface="Times New Roman" panose="02020603050405020304" pitchFamily="18" charset="0"/>
                <a:ea typeface="Times New Roman" panose="02020603050405020304" pitchFamily="18" charset="0"/>
              </a:rPr>
              <a:t> byte, dos caracteres ocupan dos bytes de memoria y así sucesivamente.</a:t>
            </a:r>
            <a:endParaRPr lang="es-EC" sz="1800" dirty="0">
              <a:latin typeface="Calibri" panose="020F0502020204030204" pitchFamily="34" charset="0"/>
              <a:ea typeface="Times New Roman" panose="02020603050405020304" pitchFamily="18" charset="0"/>
            </a:endParaRPr>
          </a:p>
          <a:p>
            <a:pPr marL="0" indent="0">
              <a:lnSpc>
                <a:spcPct val="115000"/>
              </a:lnSpc>
              <a:spcAft>
                <a:spcPts val="1000"/>
              </a:spcAft>
              <a:buNone/>
            </a:pPr>
            <a:r>
              <a:rPr lang="es-EC" sz="1800" dirty="0">
                <a:solidFill>
                  <a:srgbClr val="000000"/>
                </a:solidFill>
                <a:effectLst/>
                <a:latin typeface="Times New Roman" panose="02020603050405020304" pitchFamily="18" charset="0"/>
                <a:ea typeface="Times New Roman" panose="02020603050405020304" pitchFamily="18" charset="0"/>
              </a:rPr>
              <a:t>La palabra “casa” tiene cuatro caracteres y ocupa cuatro bytes. </a:t>
            </a:r>
            <a:endParaRPr lang="es-EC" sz="1800" dirty="0">
              <a:effectLst/>
              <a:latin typeface="Calibri" panose="020F0502020204030204" pitchFamily="34" charset="0"/>
              <a:ea typeface="Calibri" panose="020F0502020204030204" pitchFamily="34" charset="0"/>
            </a:endParaRPr>
          </a:p>
          <a:p>
            <a:pPr marL="0" indent="0">
              <a:lnSpc>
                <a:spcPct val="115000"/>
              </a:lnSpc>
              <a:spcAft>
                <a:spcPts val="1000"/>
              </a:spcAft>
              <a:buNone/>
            </a:pPr>
            <a:r>
              <a:rPr lang="es-EC" sz="1800" dirty="0">
                <a:solidFill>
                  <a:srgbClr val="000000"/>
                </a:solidFill>
                <a:effectLst/>
                <a:latin typeface="Times New Roman" panose="02020603050405020304" pitchFamily="18" charset="0"/>
                <a:ea typeface="Times New Roman" panose="02020603050405020304" pitchFamily="18" charset="0"/>
              </a:rPr>
              <a:t>El byte presenta los siguientes múltiplos:</a:t>
            </a:r>
            <a:endParaRPr lang="es-EC" sz="1800" dirty="0">
              <a:effectLst/>
              <a:latin typeface="Calibri" panose="020F0502020204030204" pitchFamily="34" charset="0"/>
              <a:ea typeface="Calibri" panose="020F0502020204030204" pitchFamily="34" charset="0"/>
            </a:endParaRPr>
          </a:p>
          <a:p>
            <a:pPr>
              <a:lnSpc>
                <a:spcPct val="115000"/>
              </a:lnSpc>
              <a:spcAft>
                <a:spcPts val="1000"/>
              </a:spcAft>
            </a:pPr>
            <a:r>
              <a:rPr lang="es-EC" sz="1800" dirty="0">
                <a:solidFill>
                  <a:srgbClr val="000000"/>
                </a:solidFill>
                <a:effectLst/>
                <a:latin typeface="Times New Roman" panose="02020603050405020304" pitchFamily="18" charset="0"/>
                <a:ea typeface="Times New Roman" panose="02020603050405020304" pitchFamily="18" charset="0"/>
              </a:rPr>
              <a:t>Kilobyte Kb 1 = 1000 bytes</a:t>
            </a:r>
            <a:endParaRPr lang="es-EC" sz="1800" dirty="0">
              <a:effectLst/>
              <a:latin typeface="Calibri" panose="020F0502020204030204" pitchFamily="34" charset="0"/>
              <a:ea typeface="Calibri" panose="020F0502020204030204" pitchFamily="34" charset="0"/>
            </a:endParaRPr>
          </a:p>
          <a:p>
            <a:pPr>
              <a:lnSpc>
                <a:spcPct val="115000"/>
              </a:lnSpc>
              <a:spcAft>
                <a:spcPts val="1000"/>
              </a:spcAft>
            </a:pPr>
            <a:r>
              <a:rPr lang="es-EC" sz="1800" dirty="0">
                <a:solidFill>
                  <a:srgbClr val="000000"/>
                </a:solidFill>
                <a:effectLst/>
                <a:latin typeface="Times New Roman" panose="02020603050405020304" pitchFamily="18" charset="0"/>
                <a:ea typeface="Times New Roman" panose="02020603050405020304" pitchFamily="18" charset="0"/>
              </a:rPr>
              <a:t>Megabyte Mb 1 = 1000 Kb </a:t>
            </a:r>
            <a:endParaRPr lang="es-EC" sz="1800" dirty="0">
              <a:effectLst/>
              <a:latin typeface="Calibri" panose="020F0502020204030204" pitchFamily="34" charset="0"/>
              <a:ea typeface="Calibri" panose="020F0502020204030204" pitchFamily="34" charset="0"/>
            </a:endParaRPr>
          </a:p>
          <a:p>
            <a:pPr>
              <a:lnSpc>
                <a:spcPct val="115000"/>
              </a:lnSpc>
              <a:spcAft>
                <a:spcPts val="1000"/>
              </a:spcAft>
            </a:pPr>
            <a:r>
              <a:rPr lang="es-EC" sz="1800" dirty="0">
                <a:solidFill>
                  <a:srgbClr val="000000"/>
                </a:solidFill>
                <a:effectLst/>
                <a:latin typeface="Times New Roman" panose="02020603050405020304" pitchFamily="18" charset="0"/>
                <a:ea typeface="Times New Roman" panose="02020603050405020304" pitchFamily="18" charset="0"/>
              </a:rPr>
              <a:t>Gigabyte Gb 1 = 1000 Mb </a:t>
            </a:r>
            <a:endParaRPr lang="es-EC" sz="1800" dirty="0">
              <a:effectLst/>
              <a:latin typeface="Calibri" panose="020F0502020204030204" pitchFamily="34" charset="0"/>
              <a:ea typeface="Calibri" panose="020F0502020204030204" pitchFamily="34" charset="0"/>
            </a:endParaRPr>
          </a:p>
          <a:p>
            <a:pPr>
              <a:lnSpc>
                <a:spcPct val="115000"/>
              </a:lnSpc>
              <a:spcAft>
                <a:spcPts val="1000"/>
              </a:spcAft>
            </a:pPr>
            <a:r>
              <a:rPr lang="es-EC" sz="1800" spc="-75" dirty="0">
                <a:solidFill>
                  <a:srgbClr val="000000"/>
                </a:solidFill>
                <a:effectLst/>
                <a:latin typeface="Times New Roman" panose="02020603050405020304" pitchFamily="18" charset="0"/>
                <a:ea typeface="Times New Roman" panose="02020603050405020304" pitchFamily="18" charset="0"/>
              </a:rPr>
              <a:t>Terabyte Tb 1 = 1000 Gb</a:t>
            </a:r>
            <a:endParaRPr lang="es-EC" sz="1800" dirty="0">
              <a:effectLst/>
              <a:latin typeface="Calibri" panose="020F0502020204030204" pitchFamily="34" charset="0"/>
              <a:ea typeface="Calibri" panose="020F0502020204030204" pitchFamily="34" charset="0"/>
            </a:endParaRPr>
          </a:p>
          <a:p>
            <a:pPr marL="0" indent="0">
              <a:buNone/>
            </a:pPr>
            <a:endParaRPr lang="es-EC" dirty="0"/>
          </a:p>
        </p:txBody>
      </p:sp>
    </p:spTree>
    <p:extLst>
      <p:ext uri="{BB962C8B-B14F-4D97-AF65-F5344CB8AC3E}">
        <p14:creationId xmlns:p14="http://schemas.microsoft.com/office/powerpoint/2010/main" val="4266503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8E441-65EA-462E-AC14-F10D1F862847}"/>
              </a:ext>
            </a:extLst>
          </p:cNvPr>
          <p:cNvSpPr>
            <a:spLocks noGrp="1"/>
          </p:cNvSpPr>
          <p:nvPr>
            <p:ph type="title"/>
          </p:nvPr>
        </p:nvSpPr>
        <p:spPr/>
        <p:txBody>
          <a:bodyPr/>
          <a:lstStyle/>
          <a:p>
            <a:r>
              <a:rPr lang="es-ES" b="1" dirty="0">
                <a:solidFill>
                  <a:srgbClr val="FF0000"/>
                </a:solidFill>
                <a:latin typeface="Times New Roman" panose="02020603050405020304" pitchFamily="18" charset="0"/>
                <a:cs typeface="Times New Roman" panose="02020603050405020304" pitchFamily="18" charset="0"/>
              </a:rPr>
              <a:t>Tabla de medidas</a:t>
            </a:r>
            <a:endParaRPr lang="es-EC" b="1" dirty="0">
              <a:solidFill>
                <a:srgbClr val="FF0000"/>
              </a:solidFill>
              <a:latin typeface="Times New Roman" panose="02020603050405020304" pitchFamily="18" charset="0"/>
              <a:cs typeface="Times New Roman" panose="02020603050405020304" pitchFamily="18" charset="0"/>
            </a:endParaRPr>
          </a:p>
        </p:txBody>
      </p:sp>
      <p:pic>
        <p:nvPicPr>
          <p:cNvPr id="4" name="Marcador de contenido 3">
            <a:extLst>
              <a:ext uri="{FF2B5EF4-FFF2-40B4-BE49-F238E27FC236}">
                <a16:creationId xmlns:a16="http://schemas.microsoft.com/office/drawing/2014/main" id="{36B9CBCB-0CBA-43C7-8BA2-488641303E51}"/>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2841" t="39131" r="42145" b="14966"/>
          <a:stretch/>
        </p:blipFill>
        <p:spPr bwMode="auto">
          <a:xfrm>
            <a:off x="1012135" y="1511860"/>
            <a:ext cx="7585894"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974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8F756-E34C-4BE9-9B62-CF05E5609AE5}"/>
              </a:ext>
            </a:extLst>
          </p:cNvPr>
          <p:cNvSpPr>
            <a:spLocks noGrp="1"/>
          </p:cNvSpPr>
          <p:nvPr>
            <p:ph type="title"/>
          </p:nvPr>
        </p:nvSpPr>
        <p:spPr>
          <a:xfrm>
            <a:off x="1985682" y="125832"/>
            <a:ext cx="10515600" cy="1325563"/>
          </a:xfrm>
        </p:spPr>
        <p:txBody>
          <a:bodyPr>
            <a:normAutofit/>
          </a:bodyPr>
          <a:lstStyle/>
          <a:p>
            <a:r>
              <a:rPr lang="es-EC" sz="2400" b="1" dirty="0">
                <a:solidFill>
                  <a:srgbClr val="FF0000"/>
                </a:solidFill>
                <a:effectLst/>
                <a:latin typeface="Times New Roman" panose="02020603050405020304" pitchFamily="18" charset="0"/>
                <a:ea typeface="Calibri" panose="020F0502020204030204" pitchFamily="34" charset="0"/>
              </a:rPr>
              <a:t>Nociones Fundamentales de la memoria</a:t>
            </a:r>
            <a:endParaRPr lang="es-EC" sz="5400" dirty="0">
              <a:solidFill>
                <a:srgbClr val="FF0000"/>
              </a:solidFill>
            </a:endParaRPr>
          </a:p>
        </p:txBody>
      </p:sp>
      <p:sp>
        <p:nvSpPr>
          <p:cNvPr id="3" name="Marcador de contenido 2">
            <a:extLst>
              <a:ext uri="{FF2B5EF4-FFF2-40B4-BE49-F238E27FC236}">
                <a16:creationId xmlns:a16="http://schemas.microsoft.com/office/drawing/2014/main" id="{10EFC1AB-2167-498C-9589-248D5A83FFF8}"/>
              </a:ext>
            </a:extLst>
          </p:cNvPr>
          <p:cNvSpPr>
            <a:spLocks noGrp="1"/>
          </p:cNvSpPr>
          <p:nvPr>
            <p:ph idx="1"/>
          </p:nvPr>
        </p:nvSpPr>
        <p:spPr>
          <a:xfrm>
            <a:off x="699247" y="1461853"/>
            <a:ext cx="7844117" cy="4351338"/>
          </a:xfrm>
        </p:spPr>
        <p:txBody>
          <a:bodyPr/>
          <a:lstStyle/>
          <a:p>
            <a:pPr marL="0" indent="0" algn="just" rtl="0">
              <a:spcBef>
                <a:spcPts val="0"/>
              </a:spcBef>
              <a:spcAft>
                <a:spcPts val="0"/>
              </a:spcAft>
              <a:buNone/>
            </a:pPr>
            <a:r>
              <a:rPr lang="es-ES" sz="1800" b="1" i="0" u="none" strike="noStrike" dirty="0">
                <a:solidFill>
                  <a:srgbClr val="000000"/>
                </a:solidFill>
                <a:effectLst/>
                <a:latin typeface="Times New Roman" panose="02020603050405020304" pitchFamily="18" charset="0"/>
              </a:rPr>
              <a:t>Una memoria es como un cerebro humano. Se utiliza para almacenar datos e instrucciones. Memoria de la computadora es el espacio de almacenamiento en la computadora donde datos va a ser procesada y se almacenan las instrucciones necesarias para procesamiento. La memoria se divide en gran número de piezas pequeñas llamadas células. Cada ubicación o celda tiene una dirección única que varía desde cero hasta el tamaño de la memoria menos uno. Por ejemplo, si el ordenador tiene 64 k palabras, entonces esta unidad de memoria tiene 64 * 1024 = 65536 posiciones de memoria. La dirección de estos lugares varía de 0 a 65535.</a:t>
            </a:r>
            <a:endParaRPr lang="es-ES" b="1" dirty="0">
              <a:effectLst/>
            </a:endParaRPr>
          </a:p>
          <a:p>
            <a:pPr marL="0" indent="0">
              <a:buNone/>
            </a:pPr>
            <a:endParaRPr lang="es-EC" dirty="0"/>
          </a:p>
        </p:txBody>
      </p:sp>
    </p:spTree>
    <p:extLst>
      <p:ext uri="{BB962C8B-B14F-4D97-AF65-F5344CB8AC3E}">
        <p14:creationId xmlns:p14="http://schemas.microsoft.com/office/powerpoint/2010/main" val="976110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D727F8-CE74-4389-AE58-D73C4EDCD380}"/>
              </a:ext>
            </a:extLst>
          </p:cNvPr>
          <p:cNvSpPr>
            <a:spLocks noGrp="1"/>
          </p:cNvSpPr>
          <p:nvPr>
            <p:ph type="title"/>
          </p:nvPr>
        </p:nvSpPr>
        <p:spPr>
          <a:xfrm>
            <a:off x="2810435" y="167901"/>
            <a:ext cx="10515600" cy="1325563"/>
          </a:xfrm>
        </p:spPr>
        <p:txBody>
          <a:bodyPr>
            <a:normAutofit/>
          </a:bodyPr>
          <a:lstStyle/>
          <a:p>
            <a:r>
              <a:rPr lang="es-EC" sz="2400" b="1" dirty="0">
                <a:solidFill>
                  <a:srgbClr val="FF0000"/>
                </a:solidFill>
                <a:effectLst/>
                <a:latin typeface="Times New Roman" panose="02020603050405020304" pitchFamily="18" charset="0"/>
                <a:ea typeface="Times New Roman" panose="02020603050405020304" pitchFamily="18" charset="0"/>
              </a:rPr>
              <a:t>LA MEMORIA DEL COMPUTADOR</a:t>
            </a:r>
            <a:endParaRPr lang="es-EC" sz="5400" dirty="0">
              <a:solidFill>
                <a:srgbClr val="FF0000"/>
              </a:solidFill>
            </a:endParaRPr>
          </a:p>
        </p:txBody>
      </p:sp>
      <p:sp>
        <p:nvSpPr>
          <p:cNvPr id="3" name="Marcador de contenido 2">
            <a:extLst>
              <a:ext uri="{FF2B5EF4-FFF2-40B4-BE49-F238E27FC236}">
                <a16:creationId xmlns:a16="http://schemas.microsoft.com/office/drawing/2014/main" id="{6AD1D61E-FC13-4737-9C3B-101BF13F915A}"/>
              </a:ext>
            </a:extLst>
          </p:cNvPr>
          <p:cNvSpPr>
            <a:spLocks noGrp="1"/>
          </p:cNvSpPr>
          <p:nvPr>
            <p:ph idx="1"/>
          </p:nvPr>
        </p:nvSpPr>
        <p:spPr>
          <a:xfrm>
            <a:off x="838200" y="1834590"/>
            <a:ext cx="5741894" cy="4351338"/>
          </a:xfrm>
        </p:spPr>
        <p:txBody>
          <a:bodyPr/>
          <a:lstStyle/>
          <a:p>
            <a:pPr>
              <a:lnSpc>
                <a:spcPct val="115000"/>
              </a:lnSpc>
              <a:spcAft>
                <a:spcPts val="1000"/>
              </a:spcAft>
            </a:pPr>
            <a:r>
              <a:rPr lang="es-EC" sz="1800" b="1" spc="-75" dirty="0">
                <a:solidFill>
                  <a:srgbClr val="FF0000"/>
                </a:solidFill>
                <a:effectLst/>
                <a:latin typeface="Times New Roman" panose="02020603050405020304" pitchFamily="18" charset="0"/>
                <a:ea typeface="Times New Roman" panose="02020603050405020304" pitchFamily="18" charset="0"/>
              </a:rPr>
              <a:t>MEMORIA  RAM</a:t>
            </a:r>
            <a:endParaRPr lang="es-EC" sz="1800" b="1" dirty="0">
              <a:solidFill>
                <a:srgbClr val="FF0000"/>
              </a:solidFill>
              <a:latin typeface="Calibri" panose="020F0502020204030204" pitchFamily="34" charset="0"/>
              <a:ea typeface="Times New Roman" panose="02020603050405020304" pitchFamily="18" charset="0"/>
            </a:endParaRPr>
          </a:p>
          <a:p>
            <a:pPr marL="0" indent="0">
              <a:lnSpc>
                <a:spcPct val="115000"/>
              </a:lnSpc>
              <a:spcAft>
                <a:spcPts val="1000"/>
              </a:spcAft>
              <a:buNone/>
            </a:pPr>
            <a:r>
              <a:rPr lang="es-ES" sz="2000" b="1" dirty="0">
                <a:solidFill>
                  <a:srgbClr val="111111"/>
                </a:solidFill>
                <a:effectLst/>
                <a:latin typeface="Times New Roman" panose="02020603050405020304" pitchFamily="18" charset="0"/>
                <a:cs typeface="Times New Roman" panose="02020603050405020304" pitchFamily="18" charset="0"/>
              </a:rPr>
              <a:t>La memoria RAM es la memoria principal de un dispositivo, esa donde se almacenan de forma temporal los datos de los programas que estás utilizando en este momento. Sus siglas significan Random Access Memory, lo que traducido al español sería Memoria de Acceso Aleatorio, y es un tipo de memoria que te puedes encontrar en cualquier dispositivo, desde ordenadores de sobremesa hasta teléfonos móviles.</a:t>
            </a:r>
            <a:endParaRPr lang="es-EC" sz="3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4B758854-C316-4115-8D32-B593B8666D81}"/>
              </a:ext>
            </a:extLst>
          </p:cNvPr>
          <p:cNvSpPr txBox="1"/>
          <p:nvPr/>
        </p:nvSpPr>
        <p:spPr>
          <a:xfrm>
            <a:off x="6938683" y="1834590"/>
            <a:ext cx="4769223" cy="3416320"/>
          </a:xfrm>
          <a:prstGeom prst="rect">
            <a:avLst/>
          </a:prstGeom>
          <a:noFill/>
        </p:spPr>
        <p:txBody>
          <a:bodyPr wrap="square" rtlCol="0">
            <a:spAutoFit/>
          </a:bodyPr>
          <a:lstStyle/>
          <a:p>
            <a:pPr marL="285750" indent="-285750">
              <a:buFont typeface="Arial" panose="020B0604020202020204" pitchFamily="34" charset="0"/>
              <a:buChar char="•"/>
            </a:pPr>
            <a:r>
              <a:rPr lang="es-ES" b="1" i="0" dirty="0">
                <a:solidFill>
                  <a:srgbClr val="FF0000"/>
                </a:solidFill>
                <a:effectLst/>
                <a:latin typeface="Times New Roman" panose="02020603050405020304" pitchFamily="18" charset="0"/>
                <a:cs typeface="Times New Roman" panose="02020603050405020304" pitchFamily="18" charset="0"/>
              </a:rPr>
              <a:t>MEMORIA ROM</a:t>
            </a:r>
          </a:p>
          <a:p>
            <a:endParaRPr lang="es-ES" b="1" dirty="0">
              <a:latin typeface="Montserrat" panose="00000500000000000000" pitchFamily="2" charset="0"/>
            </a:endParaRPr>
          </a:p>
          <a:p>
            <a:r>
              <a:rPr lang="es-ES" sz="2000" b="1" i="0" dirty="0">
                <a:effectLst/>
                <a:latin typeface="Times New Roman" panose="02020603050405020304" pitchFamily="18" charset="0"/>
                <a:cs typeface="Times New Roman" panose="02020603050405020304" pitchFamily="18" charset="0"/>
              </a:rPr>
              <a:t>La memoria ROM es de acceso secuencial y su presencia es independiente de la presencia de una </a:t>
            </a:r>
            <a:r>
              <a:rPr lang="es-ES" sz="2000" b="1" dirty="0">
                <a:latin typeface="Times New Roman" panose="02020603050405020304" pitchFamily="18" charset="0"/>
                <a:cs typeface="Times New Roman" panose="02020603050405020304" pitchFamily="18" charset="0"/>
              </a:rPr>
              <a:t>fuente de energía</a:t>
            </a:r>
            <a:r>
              <a:rPr lang="es-ES" sz="2000" b="1" i="0" dirty="0">
                <a:effectLst/>
                <a:latin typeface="Times New Roman" panose="02020603050405020304" pitchFamily="18" charset="0"/>
                <a:cs typeface="Times New Roman" panose="02020603050405020304" pitchFamily="18" charset="0"/>
              </a:rPr>
              <a:t>. Como se ha dicho, su contenido no puede modificarse, o al menos no de manera simple y cotidiana, y suele contener </a:t>
            </a:r>
            <a:r>
              <a:rPr lang="es-ES" sz="2000" b="1" dirty="0">
                <a:latin typeface="Times New Roman" panose="02020603050405020304" pitchFamily="18" charset="0"/>
                <a:cs typeface="Times New Roman" panose="02020603050405020304" pitchFamily="18" charset="0"/>
              </a:rPr>
              <a:t>información</a:t>
            </a:r>
            <a:r>
              <a:rPr lang="es-ES" sz="2000" b="1" i="0" dirty="0">
                <a:effectLst/>
                <a:latin typeface="Times New Roman" panose="02020603050405020304" pitchFamily="18" charset="0"/>
                <a:cs typeface="Times New Roman" panose="02020603050405020304" pitchFamily="18" charset="0"/>
              </a:rPr>
              <a:t> introducida en el sistema por el fabricante, de tipo básico, operativo o primario.</a:t>
            </a:r>
            <a:endParaRPr lang="es-EC"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864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934D8-D771-4732-A83C-3B290903B9D3}"/>
              </a:ext>
            </a:extLst>
          </p:cNvPr>
          <p:cNvSpPr>
            <a:spLocks noGrp="1"/>
          </p:cNvSpPr>
          <p:nvPr>
            <p:ph type="title"/>
          </p:nvPr>
        </p:nvSpPr>
        <p:spPr/>
        <p:txBody>
          <a:bodyPr/>
          <a:lstStyle/>
          <a:p>
            <a:r>
              <a:rPr lang="es-ES" b="1" dirty="0">
                <a:solidFill>
                  <a:srgbClr val="FF0000"/>
                </a:solidFill>
                <a:latin typeface="Times New Roman" panose="02020603050405020304" pitchFamily="18" charset="0"/>
                <a:cs typeface="Times New Roman" panose="02020603050405020304" pitchFamily="18" charset="0"/>
              </a:rPr>
              <a:t>Clasificación de la memoria</a:t>
            </a:r>
            <a:endParaRPr lang="es-EC" b="1" dirty="0">
              <a:solidFill>
                <a:srgbClr val="FF0000"/>
              </a:solidFill>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8D0FD9A6-7025-468D-AEFA-0CA5A8C8E1E8}"/>
              </a:ext>
            </a:extLst>
          </p:cNvPr>
          <p:cNvSpPr>
            <a:spLocks noGrp="1"/>
          </p:cNvSpPr>
          <p:nvPr>
            <p:ph idx="1"/>
          </p:nvPr>
        </p:nvSpPr>
        <p:spPr/>
        <p:txBody>
          <a:bodyPr/>
          <a:lstStyle/>
          <a:p>
            <a:r>
              <a:rPr lang="es-EC" sz="1800" dirty="0">
                <a:solidFill>
                  <a:srgbClr val="000000"/>
                </a:solidFill>
                <a:effectLst/>
                <a:latin typeface="Times New Roman" panose="02020603050405020304" pitchFamily="18" charset="0"/>
                <a:ea typeface="Times New Roman" panose="02020603050405020304" pitchFamily="18" charset="0"/>
              </a:rPr>
              <a:t>Existen una gran cantidad de memorias distintas. Vamos a ver algunas clasificaciones que se pueden realizar con la memoria.</a:t>
            </a:r>
            <a:endParaRPr lang="es-EC" sz="1800" dirty="0">
              <a:effectLst/>
              <a:latin typeface="Calibri" panose="020F0502020204030204" pitchFamily="34" charset="0"/>
              <a:ea typeface="Calibri" panose="020F0502020204030204" pitchFamily="34" charset="0"/>
            </a:endParaRPr>
          </a:p>
          <a:p>
            <a:pPr marL="0" indent="0" algn="just" fontAlgn="base">
              <a:lnSpc>
                <a:spcPct val="115000"/>
              </a:lnSpc>
              <a:spcAft>
                <a:spcPts val="1000"/>
              </a:spcAft>
              <a:buNone/>
            </a:pPr>
            <a:r>
              <a:rPr lang="es-EC" sz="1800" b="1" dirty="0">
                <a:solidFill>
                  <a:srgbClr val="FF0000"/>
                </a:solidFill>
                <a:effectLst/>
                <a:latin typeface="Times New Roman" panose="02020603050405020304" pitchFamily="18" charset="0"/>
                <a:ea typeface="Times New Roman" panose="02020603050405020304" pitchFamily="18" charset="0"/>
              </a:rPr>
              <a:t>Por la Conservación de la información</a:t>
            </a:r>
            <a:endParaRPr lang="es-EC" sz="1800" dirty="0">
              <a:solidFill>
                <a:srgbClr val="FF0000"/>
              </a:solidFill>
              <a:effectLst/>
              <a:latin typeface="Calibri" panose="020F0502020204030204" pitchFamily="34" charset="0"/>
              <a:ea typeface="Calibri" panose="020F0502020204030204" pitchFamily="34" charset="0"/>
            </a:endParaRPr>
          </a:p>
          <a:p>
            <a:pPr marL="342900" lvl="0" indent="-342900" algn="just" fontAlgn="base">
              <a:lnSpc>
                <a:spcPct val="115000"/>
              </a:lnSpc>
              <a:buFont typeface="Symbol" panose="05050102010706020507" pitchFamily="18" charset="2"/>
              <a:buChar char=""/>
            </a:pPr>
            <a:r>
              <a:rPr lang="es-EC" sz="1800" b="1"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No volátil:</a:t>
            </a:r>
            <a:r>
              <a:rPr lang="es-EC" sz="18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 conserva la información sin suministro de energía.</a:t>
            </a:r>
            <a:endParaRPr lang="es-EC" sz="1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15000"/>
              </a:lnSpc>
              <a:spcAft>
                <a:spcPts val="1000"/>
              </a:spcAft>
              <a:buFont typeface="Symbol" panose="05050102010706020507" pitchFamily="18" charset="2"/>
              <a:buChar char=""/>
              <a:tabLst>
                <a:tab pos="2133600" algn="l"/>
              </a:tabLst>
            </a:pPr>
            <a:r>
              <a:rPr lang="es-EC" sz="1800" b="1"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Volátil:</a:t>
            </a:r>
            <a:r>
              <a:rPr lang="es-EC" sz="18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 la información se borrar al interrumpirse el suministro de energía.</a:t>
            </a:r>
            <a:endParaRPr lang="es-EC" sz="18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fontAlgn="base">
              <a:lnSpc>
                <a:spcPct val="115000"/>
              </a:lnSpc>
              <a:spcAft>
                <a:spcPts val="1000"/>
              </a:spcAft>
              <a:buNone/>
            </a:pPr>
            <a:r>
              <a:rPr lang="es-EC" sz="1800" b="1" dirty="0">
                <a:solidFill>
                  <a:srgbClr val="FF0000"/>
                </a:solidFill>
                <a:effectLst/>
                <a:latin typeface="Times New Roman" panose="02020603050405020304" pitchFamily="18" charset="0"/>
                <a:ea typeface="Times New Roman" panose="02020603050405020304" pitchFamily="18" charset="0"/>
              </a:rPr>
              <a:t>Por el Tipo de acceso </a:t>
            </a:r>
            <a:endParaRPr lang="es-EC" sz="1800" b="1" dirty="0">
              <a:solidFill>
                <a:srgbClr val="FF0000"/>
              </a:solidFill>
              <a:effectLst/>
              <a:latin typeface="Calibri" panose="020F0502020204030204" pitchFamily="34" charset="0"/>
              <a:ea typeface="Calibri" panose="020F0502020204030204" pitchFamily="34" charset="0"/>
            </a:endParaRPr>
          </a:p>
          <a:p>
            <a:pPr marL="342900" lvl="0" indent="-342900" algn="just" fontAlgn="base">
              <a:lnSpc>
                <a:spcPct val="115000"/>
              </a:lnSpc>
              <a:spcAft>
                <a:spcPts val="1000"/>
              </a:spcAft>
              <a:buFont typeface="Symbol" panose="05050102010706020507" pitchFamily="18" charset="2"/>
              <a:buChar char=""/>
            </a:pPr>
            <a:r>
              <a:rPr lang="es-EC" sz="1800" b="1"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Aleatorio:</a:t>
            </a:r>
            <a:r>
              <a:rPr lang="es-EC" sz="1800" dirty="0">
                <a:solidFill>
                  <a:srgbClr val="000000"/>
                </a:solidFill>
                <a:effectLst/>
                <a:latin typeface="Times New Roman" panose="02020603050405020304" pitchFamily="18" charset="0"/>
                <a:ea typeface="Times New Roman" panose="02020603050405020304" pitchFamily="18" charset="0"/>
                <a:cs typeface="Calibri" panose="020F0502020204030204" pitchFamily="34" charset="0"/>
              </a:rPr>
              <a:t> se puede acceder a cualquier dato almacenado con la misma eficacia. </a:t>
            </a:r>
            <a:endParaRPr lang="es-EC" sz="1800" dirty="0">
              <a:effectLst/>
              <a:latin typeface="Calibri" panose="020F0502020204030204" pitchFamily="34" charset="0"/>
              <a:ea typeface="Times New Roman" panose="02020603050405020304" pitchFamily="18" charset="0"/>
              <a:cs typeface="Calibri" panose="020F0502020204030204" pitchFamily="34" charset="0"/>
            </a:endParaRPr>
          </a:p>
          <a:p>
            <a:r>
              <a:rPr lang="es-EC" sz="1800" b="1" dirty="0">
                <a:solidFill>
                  <a:srgbClr val="000000"/>
                </a:solidFill>
                <a:effectLst/>
                <a:latin typeface="Times New Roman" panose="02020603050405020304" pitchFamily="18" charset="0"/>
                <a:ea typeface="Times New Roman" panose="02020603050405020304" pitchFamily="18" charset="0"/>
              </a:rPr>
              <a:t>Secuencial:</a:t>
            </a:r>
            <a:r>
              <a:rPr lang="es-EC" sz="1800" dirty="0">
                <a:solidFill>
                  <a:srgbClr val="000000"/>
                </a:solidFill>
                <a:effectLst/>
                <a:latin typeface="Times New Roman" panose="02020603050405020304" pitchFamily="18" charset="0"/>
                <a:ea typeface="Times New Roman" panose="02020603050405020304" pitchFamily="18" charset="0"/>
              </a:rPr>
              <a:t> hay que recorrer el medio para acceder a un determinado dato</a:t>
            </a:r>
            <a:endParaRPr lang="es-EC" dirty="0"/>
          </a:p>
        </p:txBody>
      </p:sp>
    </p:spTree>
    <p:extLst>
      <p:ext uri="{BB962C8B-B14F-4D97-AF65-F5344CB8AC3E}">
        <p14:creationId xmlns:p14="http://schemas.microsoft.com/office/powerpoint/2010/main" val="228324817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1483</TotalTime>
  <Words>2309</Words>
  <Application>Microsoft Office PowerPoint</Application>
  <PresentationFormat>Panorámica</PresentationFormat>
  <Paragraphs>126</Paragraphs>
  <Slides>30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30</vt:i4>
      </vt:variant>
    </vt:vector>
  </HeadingPairs>
  <TitlesOfParts>
    <vt:vector size="39" baseType="lpstr">
      <vt:lpstr>Arial</vt:lpstr>
      <vt:lpstr>Arial</vt:lpstr>
      <vt:lpstr>Arial Black</vt:lpstr>
      <vt:lpstr>Calibri</vt:lpstr>
      <vt:lpstr>Calibri Light</vt:lpstr>
      <vt:lpstr>Montserrat</vt:lpstr>
      <vt:lpstr>Symbol</vt:lpstr>
      <vt:lpstr>Times New Roman</vt:lpstr>
      <vt:lpstr>Tema de Office</vt:lpstr>
      <vt:lpstr>Presentación de PowerPoint</vt:lpstr>
      <vt:lpstr>MEMORIAS</vt:lpstr>
      <vt:lpstr>Tipos de memorias</vt:lpstr>
      <vt:lpstr>Memoria principal </vt:lpstr>
      <vt:lpstr>MEDIDA DE LA MEMORIA</vt:lpstr>
      <vt:lpstr>Tabla de medidas</vt:lpstr>
      <vt:lpstr>Nociones Fundamentales de la memoria</vt:lpstr>
      <vt:lpstr>LA MEMORIA DEL COMPUTADOR</vt:lpstr>
      <vt:lpstr>Clasificación de la memoria</vt:lpstr>
      <vt:lpstr>Presentación de PowerPoint</vt:lpstr>
      <vt:lpstr>Presentación de PowerPoint</vt:lpstr>
      <vt:lpstr>Jerarquías de la memoria</vt:lpstr>
      <vt:lpstr>Triangulo de niveles jerárquicos de la memoria </vt:lpstr>
      <vt:lpstr>Memoria Interna Y Memoria Semiconductora</vt:lpstr>
      <vt:lpstr>Tipos de memorias semiconductoras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COMPARACIÓN SDR-DDR-DDR2-DDR3</vt:lpstr>
      <vt:lpstr>Presentación de PowerPoint</vt:lpstr>
      <vt:lpstr>Presentación de PowerPoint</vt:lpstr>
      <vt:lpstr>RAM ESTATICA Y RAM DINAMICA</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John.</dc:creator>
  <cp:lastModifiedBy>John.</cp:lastModifiedBy>
  <cp:revision>71</cp:revision>
  <dcterms:created xsi:type="dcterms:W3CDTF">2022-08-23T22:29:42Z</dcterms:created>
  <dcterms:modified xsi:type="dcterms:W3CDTF">2022-10-06T07:44:46Z</dcterms:modified>
</cp:coreProperties>
</file>